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7" r:id="rId3"/>
    <p:sldId id="258" r:id="rId4"/>
    <p:sldId id="259" r:id="rId5"/>
    <p:sldId id="261" r:id="rId6"/>
    <p:sldId id="260" r:id="rId7"/>
    <p:sldId id="262" r:id="rId8"/>
    <p:sldId id="264" r:id="rId9"/>
    <p:sldId id="263" r:id="rId10"/>
    <p:sldId id="265" r:id="rId11"/>
    <p:sldId id="271" r:id="rId12"/>
    <p:sldId id="267" r:id="rId13"/>
    <p:sldId id="268" r:id="rId14"/>
    <p:sldId id="269" r:id="rId15"/>
    <p:sldId id="270" r:id="rId16"/>
    <p:sldId id="274" r:id="rId17"/>
    <p:sldId id="272" r:id="rId18"/>
    <p:sldId id="278" r:id="rId19"/>
    <p:sldId id="279" r:id="rId20"/>
    <p:sldId id="276" r:id="rId21"/>
    <p:sldId id="273" r:id="rId22"/>
    <p:sldId id="275" r:id="rId23"/>
    <p:sldId id="280" r:id="rId24"/>
    <p:sldId id="26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4CBEAF9-9E58-4CC8-A6FF-6DD8A58DEEA4}" type="datetimeFigureOut">
              <a:rPr lang="en-US" smtClean="0"/>
              <a:pPr/>
              <a:t>2/20/2016</a:t>
            </a:fld>
            <a:endParaRPr lang="en-US"/>
          </a:p>
        </p:txBody>
      </p:sp>
      <p:sp>
        <p:nvSpPr>
          <p:cNvPr id="2" name="Footer Placeholder 1"/>
          <p:cNvSpPr>
            <a:spLocks noGrp="1"/>
          </p:cNvSpPr>
          <p:nvPr>
            <p:ph type="ftr" sz="quarter" idx="11"/>
          </p:nvPr>
        </p:nvSpPr>
        <p:spPr/>
        <p:txBody>
          <a:bodyPr/>
          <a:lstStyle/>
          <a:p>
            <a:endParaRPr kumimoji="0" lang="en-US"/>
          </a:p>
        </p:txBody>
      </p:sp>
      <p:sp>
        <p:nvSpPr>
          <p:cNvPr id="15" name="Slide Number Placeholder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Tree>
  </p:cSld>
  <p:clrMapOvr>
    <a:masterClrMapping/>
  </p:clrMapOvr>
  <p:transition advClick="0"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pPr/>
              <a:t>2/20/2016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CBEAF9-9E58-4CC8-A6FF-6DD8A58DEEA4}" type="datetimeFigureOut">
              <a:rPr lang="en-US" smtClean="0"/>
              <a:pPr/>
              <a:t>2/20/2016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4CBEAF9-9E58-4CC8-A6FF-6DD8A58DEEA4}" type="datetimeFigureOut">
              <a:rPr lang="en-US" smtClean="0"/>
              <a:pPr/>
              <a:t>2/20/2016</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Tree>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4CBEAF9-9E58-4CC8-A6FF-6DD8A58DEEA4}" type="datetimeFigureOut">
              <a:rPr lang="en-US" smtClean="0"/>
              <a:pPr/>
              <a:t>2/20/2016</a:t>
            </a:fld>
            <a:endParaRPr lang="en-US"/>
          </a:p>
        </p:txBody>
      </p:sp>
      <p:sp>
        <p:nvSpPr>
          <p:cNvPr id="11" name="Footer Placeholder 10"/>
          <p:cNvSpPr>
            <a:spLocks noGrp="1"/>
          </p:cNvSpPr>
          <p:nvPr>
            <p:ph type="ftr" sz="quarter" idx="11"/>
          </p:nvPr>
        </p:nvSpPr>
        <p:spPr/>
        <p:txBody>
          <a:bodyPr/>
          <a:lstStyle/>
          <a:p>
            <a:endParaRPr kumimoji="0"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transition advClick="0" advTm="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4CBEAF9-9E58-4CC8-A6FF-6DD8A58DEEA4}" type="datetimeFigureOut">
              <a:rPr lang="en-US" smtClean="0"/>
              <a:pPr/>
              <a:t>2/20/2016</a:t>
            </a:fld>
            <a:endParaRPr lang="en-US"/>
          </a:p>
        </p:txBody>
      </p:sp>
      <p:sp>
        <p:nvSpPr>
          <p:cNvPr id="10" name="Footer Placeholder 9"/>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4CBEAF9-9E58-4CC8-A6FF-6DD8A58DEEA4}" type="datetimeFigureOut">
              <a:rPr lang="en-US" smtClean="0"/>
              <a:pPr/>
              <a:t>2/20/2016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229600" y="6477000"/>
            <a:ext cx="762000" cy="246888"/>
          </a:xfrm>
        </p:spPr>
        <p:txBody>
          <a:bodyPr/>
          <a:lstStyle/>
          <a:p>
            <a:fld id="{CA15C064-DD44-4CAC-873E-2D1F54821676}" type="slidenum">
              <a:rPr kumimoji="0" lang="en-US" smtClean="0"/>
              <a:pPr/>
              <a:t>‹#›</a:t>
            </a:fld>
            <a:endParaRPr kumimoji="0"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4CBEAF9-9E58-4CC8-A6FF-6DD8A58DEEA4}" type="datetimeFigureOut">
              <a:rPr lang="en-US" smtClean="0"/>
              <a:pPr/>
              <a:t>2/20/2016</a:t>
            </a:fld>
            <a:endParaRPr lang="en-US"/>
          </a:p>
        </p:txBody>
      </p:sp>
      <p:sp>
        <p:nvSpPr>
          <p:cNvPr id="21" name="Footer Placeholder 20"/>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4CBEAF9-9E58-4CC8-A6FF-6DD8A58DEEA4}" type="datetimeFigureOut">
              <a:rPr lang="en-US" smtClean="0"/>
              <a:pPr/>
              <a:t>2/20/2016</a:t>
            </a:fld>
            <a:endParaRPr lang="en-US"/>
          </a:p>
        </p:txBody>
      </p:sp>
      <p:sp>
        <p:nvSpPr>
          <p:cNvPr id="24" name="Footer Placeholder 23"/>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4CBEAF9-9E58-4CC8-A6FF-6DD8A58DEEA4}" type="datetimeFigureOut">
              <a:rPr lang="en-US" smtClean="0"/>
              <a:pPr/>
              <a:t>2/20/2016</a:t>
            </a:fld>
            <a:endParaRPr lang="en-US"/>
          </a:p>
        </p:txBody>
      </p:sp>
      <p:sp>
        <p:nvSpPr>
          <p:cNvPr id="29" name="Footer Placeholder 28"/>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transition advClick="0" advTm="3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4CBEAF9-9E58-4CC8-A6FF-6DD8A58DEEA4}" type="datetimeFigureOut">
              <a:rPr lang="en-US" smtClean="0"/>
              <a:pPr/>
              <a:t>2/20/2016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advClick="0" advTm="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2/20/2016</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a:t>‹#›</a:t>
            </a:fld>
            <a:endParaRPr kumimoji="0"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advClick="0" advTm="300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ecourts.gov.i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courts.gov.i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edianama.com/2015/07/223-cabinet-approves-ecourt-phase-2/" TargetMode="External"/><Relationship Id="rId2" Type="http://schemas.openxmlformats.org/officeDocument/2006/relationships/hyperlink" Target="http://www.ecourts.gov.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IN" sz="5400" b="1" dirty="0" smtClean="0">
                <a:latin typeface="Candara" pitchFamily="34" charset="0"/>
              </a:rPr>
              <a:t>  </a:t>
            </a:r>
          </a:p>
          <a:p>
            <a:pPr algn="ctr">
              <a:buNone/>
            </a:pPr>
            <a:r>
              <a:rPr lang="en-IN" sz="4800" b="1" dirty="0" smtClean="0">
                <a:latin typeface="Candara" pitchFamily="34" charset="0"/>
              </a:rPr>
              <a:t>Development of Tools and Websites to facilitate </a:t>
            </a:r>
          </a:p>
          <a:p>
            <a:pPr algn="ctr">
              <a:buNone/>
            </a:pPr>
            <a:r>
              <a:rPr lang="en-IN" sz="5400" b="1" dirty="0" smtClean="0">
                <a:solidFill>
                  <a:schemeClr val="accent5">
                    <a:lumMod val="75000"/>
                  </a:schemeClr>
                </a:solidFill>
                <a:latin typeface="Candara" pitchFamily="34" charset="0"/>
              </a:rPr>
              <a:t>wider and easy communication with public</a:t>
            </a:r>
            <a:endParaRPr lang="en-IN" sz="5400" b="1" dirty="0">
              <a:solidFill>
                <a:schemeClr val="accent5">
                  <a:lumMod val="75000"/>
                </a:schemeClr>
              </a:solidFill>
              <a:latin typeface="Candara" pitchFamily="34" charset="0"/>
            </a:endParaRPr>
          </a:p>
        </p:txBody>
      </p:sp>
      <p:sp>
        <p:nvSpPr>
          <p:cNvPr id="5" name="Content Placeholder 2"/>
          <p:cNvSpPr txBox="1">
            <a:spLocks/>
          </p:cNvSpPr>
          <p:nvPr/>
        </p:nvSpPr>
        <p:spPr>
          <a:xfrm>
            <a:off x="457200" y="285728"/>
            <a:ext cx="8686800" cy="1150934"/>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IN"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2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57298"/>
            <a:ext cx="8543956" cy="5240344"/>
          </a:xfrm>
        </p:spPr>
        <p:txBody>
          <a:bodyPr>
            <a:normAutofit fontScale="70000" lnSpcReduction="20000"/>
          </a:bodyPr>
          <a:lstStyle/>
          <a:p>
            <a:pPr>
              <a:buNone/>
            </a:pPr>
            <a:r>
              <a:rPr lang="en-US" dirty="0" smtClean="0"/>
              <a:t>	</a:t>
            </a:r>
            <a:r>
              <a:rPr lang="en-US" sz="3800" b="1" dirty="0" smtClean="0">
                <a:solidFill>
                  <a:schemeClr val="accent6">
                    <a:lumMod val="50000"/>
                  </a:schemeClr>
                </a:solidFill>
                <a:latin typeface="Candara" pitchFamily="34" charset="0"/>
              </a:rPr>
              <a:t>Immediate task ahead</a:t>
            </a:r>
          </a:p>
          <a:p>
            <a:pPr>
              <a:buNone/>
            </a:pPr>
            <a:r>
              <a:rPr lang="en-US" dirty="0" smtClean="0"/>
              <a:t>	</a:t>
            </a:r>
            <a:r>
              <a:rPr lang="en-IN" b="1" dirty="0" smtClean="0">
                <a:latin typeface="Candara" pitchFamily="34" charset="0"/>
              </a:rPr>
              <a:t>1.</a:t>
            </a:r>
            <a:r>
              <a:rPr lang="en-US" b="1" dirty="0" smtClean="0">
                <a:latin typeface="Candara" pitchFamily="34" charset="0"/>
              </a:rPr>
              <a:t> </a:t>
            </a:r>
            <a:r>
              <a:rPr lang="en-IN" b="1" dirty="0" smtClean="0">
                <a:latin typeface="Candara" pitchFamily="34" charset="0"/>
              </a:rPr>
              <a:t>Automation of Case Management, Processes,</a:t>
            </a:r>
            <a:r>
              <a:rPr lang="en-US" b="1" dirty="0" smtClean="0">
                <a:latin typeface="Candara" pitchFamily="34" charset="0"/>
              </a:rPr>
              <a:t> </a:t>
            </a:r>
            <a:r>
              <a:rPr lang="en-IN" b="1" dirty="0" smtClean="0">
                <a:latin typeface="Candara" pitchFamily="34" charset="0"/>
              </a:rPr>
              <a:t>Case Filing, Scrutiny, Registration, Case Allocation, Court Proceedings, Details entry of a Case, Case Disposal &amp; restoration, Transfer of Case etc</a:t>
            </a:r>
            <a:endParaRPr lang="en-US" b="1" dirty="0" smtClean="0">
              <a:latin typeface="Candara" pitchFamily="34" charset="0"/>
            </a:endParaRPr>
          </a:p>
          <a:p>
            <a:pPr>
              <a:buNone/>
            </a:pPr>
            <a:r>
              <a:rPr lang="en-IN" b="1" dirty="0" smtClean="0">
                <a:latin typeface="Candara" pitchFamily="34" charset="0"/>
              </a:rPr>
              <a:t>	</a:t>
            </a:r>
            <a:r>
              <a:rPr lang="en-IN" b="1" dirty="0" smtClean="0">
                <a:solidFill>
                  <a:schemeClr val="accent2">
                    <a:lumMod val="75000"/>
                  </a:schemeClr>
                </a:solidFill>
                <a:latin typeface="Candara" pitchFamily="34" charset="0"/>
              </a:rPr>
              <a:t>2.</a:t>
            </a:r>
            <a:r>
              <a:rPr lang="en-US" b="1" dirty="0" smtClean="0">
                <a:solidFill>
                  <a:schemeClr val="accent2">
                    <a:lumMod val="75000"/>
                  </a:schemeClr>
                </a:solidFill>
                <a:latin typeface="Candara" pitchFamily="34" charset="0"/>
              </a:rPr>
              <a:t> </a:t>
            </a:r>
            <a:r>
              <a:rPr lang="en-IN" b="1" dirty="0" smtClean="0">
                <a:solidFill>
                  <a:schemeClr val="accent2">
                    <a:lumMod val="75000"/>
                  </a:schemeClr>
                </a:solidFill>
                <a:latin typeface="Candara" pitchFamily="34" charset="0"/>
              </a:rPr>
              <a:t>Provision of online services</a:t>
            </a:r>
            <a:r>
              <a:rPr lang="en-US" b="1" dirty="0" smtClean="0">
                <a:solidFill>
                  <a:schemeClr val="accent2">
                    <a:lumMod val="75000"/>
                  </a:schemeClr>
                </a:solidFill>
                <a:latin typeface="Candara" pitchFamily="34" charset="0"/>
              </a:rPr>
              <a:t>, </a:t>
            </a:r>
            <a:r>
              <a:rPr lang="en-IN" b="1" dirty="0" smtClean="0">
                <a:solidFill>
                  <a:schemeClr val="accent2">
                    <a:lumMod val="75000"/>
                  </a:schemeClr>
                </a:solidFill>
                <a:latin typeface="Candara" pitchFamily="34" charset="0"/>
              </a:rPr>
              <a:t>Certified copies of orders and judgments, Case status, Calculation of court fees, Cause lists, Institution Registers, and Court Diaries</a:t>
            </a:r>
            <a:endParaRPr lang="en-US" b="1" dirty="0" smtClean="0">
              <a:solidFill>
                <a:schemeClr val="accent2">
                  <a:lumMod val="75000"/>
                </a:schemeClr>
              </a:solidFill>
              <a:latin typeface="Candara" pitchFamily="34" charset="0"/>
            </a:endParaRPr>
          </a:p>
          <a:p>
            <a:pPr>
              <a:buNone/>
            </a:pPr>
            <a:r>
              <a:rPr lang="en-IN" b="1" dirty="0" smtClean="0">
                <a:latin typeface="Candara" pitchFamily="34" charset="0"/>
              </a:rPr>
              <a:t>	3.Establish information gateways between courts and government agencies.</a:t>
            </a:r>
            <a:r>
              <a:rPr lang="en-US" b="1" dirty="0" smtClean="0">
                <a:latin typeface="Candara" pitchFamily="34" charset="0"/>
              </a:rPr>
              <a:t> </a:t>
            </a:r>
            <a:r>
              <a:rPr lang="en-IN" b="1" dirty="0" smtClean="0">
                <a:latin typeface="Candara" pitchFamily="34" charset="0"/>
              </a:rPr>
              <a:t>Information exchange with police, prisons, land records department, registration offices etc; distant production/examination of under trial and witnesses through video conferencing</a:t>
            </a:r>
            <a:endParaRPr lang="en-US" b="1" dirty="0" smtClean="0">
              <a:latin typeface="Candara" pitchFamily="34" charset="0"/>
            </a:endParaRPr>
          </a:p>
          <a:p>
            <a:pPr>
              <a:buNone/>
            </a:pPr>
            <a:r>
              <a:rPr lang="en-IN" b="1" dirty="0" smtClean="0">
                <a:latin typeface="Candara" pitchFamily="34" charset="0"/>
              </a:rPr>
              <a:t>	</a:t>
            </a:r>
            <a:r>
              <a:rPr lang="en-IN" b="1" dirty="0" smtClean="0">
                <a:solidFill>
                  <a:schemeClr val="accent6">
                    <a:lumMod val="50000"/>
                  </a:schemeClr>
                </a:solidFill>
                <a:latin typeface="Candara" pitchFamily="34" charset="0"/>
              </a:rPr>
              <a:t>4.</a:t>
            </a:r>
            <a:r>
              <a:rPr lang="en-US" b="1" dirty="0" smtClean="0">
                <a:solidFill>
                  <a:schemeClr val="accent6">
                    <a:lumMod val="50000"/>
                  </a:schemeClr>
                </a:solidFill>
                <a:latin typeface="Candara" pitchFamily="34" charset="0"/>
              </a:rPr>
              <a:t> </a:t>
            </a:r>
            <a:r>
              <a:rPr lang="en-IN" b="1" dirty="0" smtClean="0">
                <a:solidFill>
                  <a:schemeClr val="accent6">
                    <a:lumMod val="50000"/>
                  </a:schemeClr>
                </a:solidFill>
                <a:latin typeface="Candara" pitchFamily="34" charset="0"/>
              </a:rPr>
              <a:t>Creation of National Judicial Data Grid agencies</a:t>
            </a:r>
            <a:r>
              <a:rPr lang="en-US" b="1" dirty="0" smtClean="0">
                <a:solidFill>
                  <a:schemeClr val="accent6">
                    <a:lumMod val="50000"/>
                  </a:schemeClr>
                </a:solidFill>
                <a:latin typeface="Candara" pitchFamily="34" charset="0"/>
              </a:rPr>
              <a:t> </a:t>
            </a:r>
            <a:r>
              <a:rPr lang="en-IN" b="1" dirty="0" smtClean="0">
                <a:solidFill>
                  <a:schemeClr val="accent6">
                    <a:lumMod val="50000"/>
                  </a:schemeClr>
                </a:solidFill>
                <a:latin typeface="Candara" pitchFamily="34" charset="0"/>
              </a:rPr>
              <a:t>Monitoring of pendency in the courts</a:t>
            </a:r>
            <a:endParaRPr lang="en-US" b="1" dirty="0" smtClean="0">
              <a:solidFill>
                <a:schemeClr val="accent6">
                  <a:lumMod val="50000"/>
                </a:schemeClr>
              </a:solidFill>
              <a:latin typeface="Candara" pitchFamily="34" charset="0"/>
            </a:endParaRPr>
          </a:p>
          <a:p>
            <a:pPr>
              <a:buNone/>
            </a:pPr>
            <a:r>
              <a:rPr lang="en-IN" b="1" dirty="0" smtClean="0">
                <a:latin typeface="Candara" pitchFamily="34" charset="0"/>
              </a:rPr>
              <a:t>	</a:t>
            </a:r>
          </a:p>
          <a:p>
            <a:pPr>
              <a:buNone/>
            </a:pPr>
            <a:r>
              <a:rPr lang="en-IN" b="1" dirty="0" smtClean="0">
                <a:latin typeface="Candara" pitchFamily="34" charset="0"/>
              </a:rPr>
              <a:t>	Source : </a:t>
            </a:r>
            <a:r>
              <a:rPr lang="en-IN" b="1" u="sng" dirty="0" smtClean="0">
                <a:latin typeface="Candara" pitchFamily="34" charset="0"/>
                <a:hlinkClick r:id="rId2" tooltip="External website that opens in new window"/>
              </a:rPr>
              <a:t>Website of e-Courts</a:t>
            </a:r>
            <a:endParaRPr lang="en-US" b="1" dirty="0" smtClean="0">
              <a:latin typeface="Candara" pitchFamily="34" charset="0"/>
            </a:endParaRPr>
          </a:p>
          <a:p>
            <a:pPr>
              <a:buNone/>
            </a:pPr>
            <a:r>
              <a:rPr lang="en-IN" b="1" dirty="0" smtClean="0">
                <a:latin typeface="Candara" pitchFamily="34" charset="0"/>
              </a:rPr>
              <a:t> </a:t>
            </a:r>
            <a:endParaRPr lang="en-US" b="1" dirty="0" smtClean="0">
              <a:latin typeface="Candara" pitchFamily="34" charset="0"/>
            </a:endParaRPr>
          </a:p>
          <a:p>
            <a:pPr>
              <a:buNone/>
            </a:pPr>
            <a:endParaRPr lang="en-US" dirty="0"/>
          </a:p>
        </p:txBody>
      </p:sp>
    </p:spTree>
  </p:cSld>
  <p:clrMapOvr>
    <a:masterClrMapping/>
  </p:clrMapOvr>
  <p:transition advClick="0"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257156"/>
          </a:xfrm>
        </p:spPr>
        <p:txBody>
          <a:bodyPr>
            <a:normAutofit fontScale="90000"/>
          </a:bodyPr>
          <a:lstStyle/>
          <a:p>
            <a:endParaRPr lang="en-US" dirty="0"/>
          </a:p>
        </p:txBody>
      </p:sp>
      <p:sp>
        <p:nvSpPr>
          <p:cNvPr id="3" name="Content Placeholder 2"/>
          <p:cNvSpPr>
            <a:spLocks noGrp="1"/>
          </p:cNvSpPr>
          <p:nvPr>
            <p:ph idx="1"/>
          </p:nvPr>
        </p:nvSpPr>
        <p:spPr>
          <a:xfrm>
            <a:off x="304800" y="785794"/>
            <a:ext cx="8686800" cy="5715040"/>
          </a:xfrm>
        </p:spPr>
        <p:txBody>
          <a:bodyPr>
            <a:normAutofit fontScale="25000" lnSpcReduction="20000"/>
          </a:bodyPr>
          <a:lstStyle/>
          <a:p>
            <a:pPr>
              <a:buNone/>
            </a:pPr>
            <a:r>
              <a:rPr lang="en-US" dirty="0" smtClean="0"/>
              <a:t>	</a:t>
            </a:r>
          </a:p>
          <a:p>
            <a:pPr>
              <a:buNone/>
            </a:pPr>
            <a:endParaRPr lang="en-US" sz="3800" b="1" dirty="0" smtClean="0">
              <a:latin typeface="Candara" pitchFamily="34" charset="0"/>
            </a:endParaRPr>
          </a:p>
          <a:p>
            <a:pPr>
              <a:buNone/>
            </a:pPr>
            <a:r>
              <a:rPr lang="en-US" sz="3800" b="1" dirty="0" smtClean="0">
                <a:latin typeface="Candara" pitchFamily="34" charset="0"/>
              </a:rPr>
              <a:t>	</a:t>
            </a:r>
            <a:r>
              <a:rPr lang="en-IN" sz="11200" b="1" dirty="0" smtClean="0">
                <a:solidFill>
                  <a:schemeClr val="accent2">
                    <a:lumMod val="75000"/>
                  </a:schemeClr>
                </a:solidFill>
                <a:latin typeface="Candara" pitchFamily="34" charset="0"/>
              </a:rPr>
              <a:t> Case Information Software(CIS)</a:t>
            </a:r>
            <a:endParaRPr lang="en-US" sz="11200" b="1" dirty="0" smtClean="0">
              <a:solidFill>
                <a:schemeClr val="accent2">
                  <a:lumMod val="75000"/>
                </a:schemeClr>
              </a:solidFill>
              <a:latin typeface="Candara" pitchFamily="34" charset="0"/>
            </a:endParaRPr>
          </a:p>
          <a:p>
            <a:pPr>
              <a:buNone/>
            </a:pPr>
            <a:r>
              <a:rPr lang="en-IN" sz="7200" b="1" dirty="0" smtClean="0">
                <a:latin typeface="Candara" pitchFamily="34" charset="0"/>
              </a:rPr>
              <a:t>	During Phase-I of the </a:t>
            </a:r>
            <a:r>
              <a:rPr lang="en-IN" sz="7200" b="1" dirty="0" err="1" smtClean="0">
                <a:latin typeface="Candara" pitchFamily="34" charset="0"/>
              </a:rPr>
              <a:t>eCourts</a:t>
            </a:r>
            <a:r>
              <a:rPr lang="en-IN" sz="7200" b="1" dirty="0" smtClean="0">
                <a:latin typeface="Candara" pitchFamily="34" charset="0"/>
              </a:rPr>
              <a:t> Project, in a very large no of court Complexes, Computer Server Rooms and Judicial Service Centres have been readied. The District and Subordinate Courts as covered in Phase-I of these Court Complexes have already been computerized with Installation of Hardware, LAN etc. and Case Information Software (CIS). Consequently these courts are now providing basic Case related services to litigants and lawyers and the major services are as follows:</a:t>
            </a:r>
          </a:p>
          <a:p>
            <a:endParaRPr lang="en-US" sz="7200" b="1" dirty="0" smtClean="0">
              <a:latin typeface="Candara" pitchFamily="34" charset="0"/>
            </a:endParaRPr>
          </a:p>
          <a:p>
            <a:pPr lvl="0">
              <a:buNone/>
            </a:pPr>
            <a:r>
              <a:rPr lang="en-IN" sz="7200" b="1" dirty="0" smtClean="0">
                <a:latin typeface="Candara" pitchFamily="34" charset="0"/>
              </a:rPr>
              <a:t>	</a:t>
            </a:r>
            <a:r>
              <a:rPr lang="en-IN" sz="7200" b="1" dirty="0" smtClean="0">
                <a:solidFill>
                  <a:schemeClr val="accent2">
                    <a:lumMod val="75000"/>
                  </a:schemeClr>
                </a:solidFill>
                <a:latin typeface="Candara" pitchFamily="34" charset="0"/>
              </a:rPr>
              <a:t>Filling at Judicial Service Centre and generation of receipt containing filling number;</a:t>
            </a:r>
            <a:endParaRPr lang="en-US" sz="7200" b="1" dirty="0" smtClean="0">
              <a:solidFill>
                <a:schemeClr val="accent2">
                  <a:lumMod val="75000"/>
                </a:schemeClr>
              </a:solidFill>
              <a:latin typeface="Candara" pitchFamily="34" charset="0"/>
            </a:endParaRPr>
          </a:p>
          <a:p>
            <a:pPr lvl="0">
              <a:buNone/>
            </a:pPr>
            <a:r>
              <a:rPr lang="en-IN" sz="7200" b="1" dirty="0" smtClean="0">
                <a:latin typeface="Candara" pitchFamily="34" charset="0"/>
              </a:rPr>
              <a:t>	Scrutiny objections on the District Court website ;</a:t>
            </a:r>
            <a:endParaRPr lang="en-US" sz="7200" b="1" dirty="0" smtClean="0">
              <a:latin typeface="Candara" pitchFamily="34" charset="0"/>
            </a:endParaRPr>
          </a:p>
          <a:p>
            <a:pPr lvl="0">
              <a:buNone/>
            </a:pPr>
            <a:r>
              <a:rPr lang="en-IN" sz="7200" b="1" dirty="0" smtClean="0">
                <a:latin typeface="Candara" pitchFamily="34" charset="0"/>
              </a:rPr>
              <a:t>	</a:t>
            </a:r>
            <a:r>
              <a:rPr lang="en-IN" sz="7200" b="1" dirty="0" smtClean="0">
                <a:solidFill>
                  <a:schemeClr val="accent2">
                    <a:lumMod val="75000"/>
                  </a:schemeClr>
                </a:solidFill>
                <a:latin typeface="Candara" pitchFamily="34" charset="0"/>
              </a:rPr>
              <a:t>Copies of Oral Evidence to be uploaded on website, which can be downloaded by lawyers/parties after using login and password for their cases;</a:t>
            </a:r>
            <a:endParaRPr lang="en-US" sz="7200" b="1" dirty="0" smtClean="0">
              <a:solidFill>
                <a:schemeClr val="accent2">
                  <a:lumMod val="75000"/>
                </a:schemeClr>
              </a:solidFill>
              <a:latin typeface="Candara" pitchFamily="34" charset="0"/>
            </a:endParaRPr>
          </a:p>
          <a:p>
            <a:pPr lvl="0">
              <a:buNone/>
            </a:pPr>
            <a:r>
              <a:rPr lang="en-IN" sz="7200" b="1" dirty="0" smtClean="0">
                <a:latin typeface="Candara" pitchFamily="34" charset="0"/>
              </a:rPr>
              <a:t>	Judgements stored in the Server and that can be accessed by authorised person from court or Copying Agency etc.;</a:t>
            </a:r>
            <a:endParaRPr lang="en-US" sz="7200" b="1" dirty="0" smtClean="0">
              <a:latin typeface="Candara" pitchFamily="34" charset="0"/>
            </a:endParaRPr>
          </a:p>
          <a:p>
            <a:pPr lvl="0">
              <a:buNone/>
            </a:pPr>
            <a:r>
              <a:rPr lang="en-IN" sz="7200" b="1" dirty="0" smtClean="0">
                <a:latin typeface="Candara" pitchFamily="34" charset="0"/>
              </a:rPr>
              <a:t>	</a:t>
            </a:r>
            <a:r>
              <a:rPr lang="en-IN" sz="7200" b="1" dirty="0" smtClean="0">
                <a:solidFill>
                  <a:schemeClr val="accent2">
                    <a:lumMod val="75000"/>
                  </a:schemeClr>
                </a:solidFill>
                <a:latin typeface="Candara" pitchFamily="34" charset="0"/>
              </a:rPr>
              <a:t>Judgement on internet website with search facility;</a:t>
            </a:r>
            <a:endParaRPr lang="en-US" sz="7200" b="1" dirty="0" smtClean="0">
              <a:solidFill>
                <a:schemeClr val="accent2">
                  <a:lumMod val="75000"/>
                </a:schemeClr>
              </a:solidFill>
              <a:latin typeface="Candara" pitchFamily="34" charset="0"/>
            </a:endParaRPr>
          </a:p>
          <a:p>
            <a:pPr lvl="0">
              <a:buNone/>
            </a:pPr>
            <a:r>
              <a:rPr lang="en-IN" sz="7200" b="1" dirty="0" smtClean="0">
                <a:solidFill>
                  <a:schemeClr val="accent2">
                    <a:lumMod val="75000"/>
                  </a:schemeClr>
                </a:solidFill>
                <a:latin typeface="Candara" pitchFamily="34" charset="0"/>
              </a:rPr>
              <a:t>	Cause list on internet with searchable fields ;</a:t>
            </a:r>
            <a:endParaRPr lang="en-US" sz="7200" b="1" dirty="0" smtClean="0">
              <a:solidFill>
                <a:schemeClr val="accent2">
                  <a:lumMod val="75000"/>
                </a:schemeClr>
              </a:solidFill>
              <a:latin typeface="Candara" pitchFamily="34" charset="0"/>
            </a:endParaRPr>
          </a:p>
          <a:p>
            <a:pPr lvl="0">
              <a:buNone/>
            </a:pPr>
            <a:r>
              <a:rPr lang="en-IN" sz="7200" b="1" dirty="0" smtClean="0">
                <a:latin typeface="Candara" pitchFamily="34" charset="0"/>
              </a:rPr>
              <a:t>	Case status on internet; </a:t>
            </a:r>
            <a:endParaRPr lang="en-US" sz="7200" b="1" dirty="0" smtClean="0">
              <a:latin typeface="Candara" pitchFamily="34" charset="0"/>
            </a:endParaRPr>
          </a:p>
          <a:p>
            <a:pPr lvl="0">
              <a:buNone/>
            </a:pPr>
            <a:r>
              <a:rPr lang="en-IN" sz="7200" b="1" dirty="0" smtClean="0">
                <a:latin typeface="Candara" pitchFamily="34" charset="0"/>
              </a:rPr>
              <a:t>	</a:t>
            </a:r>
            <a:r>
              <a:rPr lang="en-IN" sz="7200" b="1" dirty="0" smtClean="0">
                <a:solidFill>
                  <a:schemeClr val="accent2">
                    <a:lumMod val="75000"/>
                  </a:schemeClr>
                </a:solidFill>
                <a:latin typeface="Candara" pitchFamily="34" charset="0"/>
              </a:rPr>
              <a:t>Daily Orders on internet website;</a:t>
            </a:r>
            <a:endParaRPr lang="en-US" sz="7200" b="1" dirty="0" smtClean="0">
              <a:solidFill>
                <a:schemeClr val="accent2">
                  <a:lumMod val="75000"/>
                </a:schemeClr>
              </a:solidFill>
              <a:latin typeface="Candara" pitchFamily="34" charset="0"/>
            </a:endParaRPr>
          </a:p>
          <a:p>
            <a:pPr lvl="0">
              <a:buNone/>
            </a:pPr>
            <a:r>
              <a:rPr lang="en-IN" sz="7200" b="1" dirty="0" smtClean="0">
                <a:latin typeface="Candara" pitchFamily="34" charset="0"/>
              </a:rPr>
              <a:t>	Complete Court Fee structure on the District Court website.</a:t>
            </a:r>
            <a:endParaRPr lang="en-US" sz="7200" b="1" dirty="0" smtClean="0">
              <a:latin typeface="Candara" pitchFamily="34" charset="0"/>
            </a:endParaRPr>
          </a:p>
          <a:p>
            <a:pPr>
              <a:buNone/>
            </a:pPr>
            <a:r>
              <a:rPr lang="en-IN" sz="7200" b="1" dirty="0" smtClean="0">
                <a:latin typeface="Candara" pitchFamily="34" charset="0"/>
              </a:rPr>
              <a:t> </a:t>
            </a:r>
            <a:endParaRPr lang="en-US" sz="7200" b="1" dirty="0" smtClean="0">
              <a:latin typeface="Candara" pitchFamily="34" charset="0"/>
            </a:endParaRPr>
          </a:p>
          <a:p>
            <a:pPr>
              <a:buNone/>
            </a:pPr>
            <a:endParaRPr lang="en-US" sz="7200" b="1" dirty="0">
              <a:latin typeface="Candara" pitchFamily="34" charset="0"/>
            </a:endParaRPr>
          </a:p>
        </p:txBody>
      </p:sp>
    </p:spTree>
  </p:cSld>
  <p:clrMapOvr>
    <a:masterClrMapping/>
  </p:clrMapOvr>
  <p:transition advClick="0"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8594"/>
          </a:xfrm>
        </p:spPr>
        <p:txBody>
          <a:bodyPr>
            <a:normAutofit fontScale="90000"/>
          </a:bodyPr>
          <a:lstStyle/>
          <a:p>
            <a:endParaRPr lang="en-US" dirty="0"/>
          </a:p>
        </p:txBody>
      </p:sp>
      <p:sp>
        <p:nvSpPr>
          <p:cNvPr id="3" name="Content Placeholder 2"/>
          <p:cNvSpPr>
            <a:spLocks noGrp="1"/>
          </p:cNvSpPr>
          <p:nvPr>
            <p:ph idx="1"/>
          </p:nvPr>
        </p:nvSpPr>
        <p:spPr>
          <a:xfrm>
            <a:off x="285720" y="1214422"/>
            <a:ext cx="8686800" cy="5357850"/>
          </a:xfrm>
        </p:spPr>
        <p:txBody>
          <a:bodyPr>
            <a:normAutofit fontScale="62500" lnSpcReduction="20000"/>
          </a:bodyPr>
          <a:lstStyle/>
          <a:p>
            <a:pPr>
              <a:buNone/>
            </a:pPr>
            <a:r>
              <a:rPr lang="en-IN" dirty="0" smtClean="0"/>
              <a:t>	</a:t>
            </a:r>
            <a:r>
              <a:rPr lang="en-IN" sz="4500" b="1" dirty="0" err="1" smtClean="0">
                <a:solidFill>
                  <a:schemeClr val="accent6">
                    <a:lumMod val="50000"/>
                  </a:schemeClr>
                </a:solidFill>
                <a:latin typeface="Candara" pitchFamily="34" charset="0"/>
              </a:rPr>
              <a:t>eCourts</a:t>
            </a:r>
            <a:r>
              <a:rPr lang="en-IN" sz="4500" b="1" dirty="0" smtClean="0">
                <a:solidFill>
                  <a:schemeClr val="accent6">
                    <a:lumMod val="50000"/>
                  </a:schemeClr>
                </a:solidFill>
                <a:latin typeface="Candara" pitchFamily="34" charset="0"/>
              </a:rPr>
              <a:t> National Portal (eCourts.gov.in</a:t>
            </a:r>
            <a:r>
              <a:rPr lang="en-IN" sz="3800" b="1" dirty="0" smtClean="0">
                <a:latin typeface="Candara" pitchFamily="34" charset="0"/>
              </a:rPr>
              <a:t>)</a:t>
            </a:r>
            <a:endParaRPr lang="en-US" sz="3800" b="1" dirty="0" smtClean="0">
              <a:latin typeface="Candara" pitchFamily="34" charset="0"/>
            </a:endParaRPr>
          </a:p>
          <a:p>
            <a:pPr>
              <a:buNone/>
            </a:pPr>
            <a:r>
              <a:rPr lang="en-IN" sz="3800" b="1" dirty="0" smtClean="0">
                <a:latin typeface="Candara" pitchFamily="34" charset="0"/>
              </a:rPr>
              <a:t>	</a:t>
            </a:r>
          </a:p>
          <a:p>
            <a:pPr>
              <a:buNone/>
            </a:pPr>
            <a:r>
              <a:rPr lang="en-IN" sz="3800" b="1" dirty="0" smtClean="0">
                <a:latin typeface="Candara" pitchFamily="34" charset="0"/>
              </a:rPr>
              <a:t>	The </a:t>
            </a:r>
            <a:r>
              <a:rPr lang="en-IN" sz="3800" b="1" dirty="0" err="1" smtClean="0">
                <a:latin typeface="Candara" pitchFamily="34" charset="0"/>
              </a:rPr>
              <a:t>eCourts</a:t>
            </a:r>
            <a:r>
              <a:rPr lang="en-IN" sz="3800" b="1" dirty="0" smtClean="0">
                <a:latin typeface="Candara" pitchFamily="34" charset="0"/>
              </a:rPr>
              <a:t> National Portal (</a:t>
            </a:r>
            <a:r>
              <a:rPr lang="en-IN" sz="3800" b="1" u="sng" dirty="0" smtClean="0">
                <a:latin typeface="Candara" pitchFamily="34" charset="0"/>
                <a:hlinkClick r:id="rId2"/>
              </a:rPr>
              <a:t>http://ecourts.gov.in/</a:t>
            </a:r>
            <a:r>
              <a:rPr lang="en-IN" sz="3800" b="1" dirty="0" smtClean="0">
                <a:latin typeface="Candara" pitchFamily="34" charset="0"/>
              </a:rPr>
              <a:t>) was launched on 7</a:t>
            </a:r>
            <a:r>
              <a:rPr lang="en-IN" sz="3800" b="1" baseline="30000" dirty="0" smtClean="0">
                <a:latin typeface="Candara" pitchFamily="34" charset="0"/>
              </a:rPr>
              <a:t>th</a:t>
            </a:r>
            <a:r>
              <a:rPr lang="en-IN" sz="3800" b="1" dirty="0" smtClean="0">
                <a:latin typeface="Candara" pitchFamily="34" charset="0"/>
              </a:rPr>
              <a:t> August, 2013. This provides Cause List, Case Status Information in respect of more than 2.5 </a:t>
            </a:r>
            <a:r>
              <a:rPr lang="en-IN" sz="3800" b="1" dirty="0" err="1" smtClean="0">
                <a:latin typeface="Candara" pitchFamily="34" charset="0"/>
              </a:rPr>
              <a:t>crores</a:t>
            </a:r>
            <a:r>
              <a:rPr lang="en-IN" sz="3800" b="1" dirty="0" smtClean="0">
                <a:latin typeface="Candara" pitchFamily="34" charset="0"/>
              </a:rPr>
              <a:t> cases (Pending and Decided) and has sometimes reached daily hits in access of 7 lacks which is growing exponentially every week. This is a part of the National Judicial Data Grid that has been made operational and will be improved in near future. The </a:t>
            </a:r>
            <a:r>
              <a:rPr lang="en-IN" sz="3800" b="1" dirty="0" err="1" smtClean="0">
                <a:latin typeface="Candara" pitchFamily="34" charset="0"/>
              </a:rPr>
              <a:t>eCourts</a:t>
            </a:r>
            <a:r>
              <a:rPr lang="en-IN" sz="3800" b="1" dirty="0" smtClean="0">
                <a:latin typeface="Candara" pitchFamily="34" charset="0"/>
              </a:rPr>
              <a:t> National Portals also provide training materials for Judicial Officers and Staff, links to District Court website and statistical report that can be used as a Judicial Management Information System. This portal is expected to play a key role in bringing about Judicial Reforms. Every litigant can access information about his/her case from the </a:t>
            </a:r>
            <a:r>
              <a:rPr lang="en-IN" sz="3800" b="1" dirty="0" err="1" smtClean="0">
                <a:latin typeface="Candara" pitchFamily="34" charset="0"/>
              </a:rPr>
              <a:t>eCourts</a:t>
            </a:r>
            <a:r>
              <a:rPr lang="en-IN" sz="3800" b="1" dirty="0" smtClean="0">
                <a:latin typeface="Candara" pitchFamily="34" charset="0"/>
              </a:rPr>
              <a:t> National Portal.</a:t>
            </a:r>
            <a:endParaRPr lang="en-US" sz="3800" b="1" dirty="0" smtClean="0">
              <a:latin typeface="Candara" pitchFamily="34" charset="0"/>
            </a:endParaRPr>
          </a:p>
          <a:p>
            <a:r>
              <a:rPr lang="en-IN" sz="3800" b="1" dirty="0" smtClean="0">
                <a:latin typeface="Candara" pitchFamily="34" charset="0"/>
              </a:rPr>
              <a:t> </a:t>
            </a:r>
            <a:endParaRPr lang="en-US" sz="3800" b="1" dirty="0" smtClean="0">
              <a:latin typeface="Candara" pitchFamily="34" charset="0"/>
            </a:endParaRPr>
          </a:p>
          <a:p>
            <a:pPr>
              <a:buNone/>
            </a:pPr>
            <a:endParaRPr lang="en-US" sz="3800" b="1" dirty="0">
              <a:latin typeface="Candara" pitchFamily="34" charset="0"/>
            </a:endParaRPr>
          </a:p>
        </p:txBody>
      </p:sp>
    </p:spTree>
  </p:cSld>
  <p:clrMapOvr>
    <a:masterClrMapping/>
  </p:clrMapOvr>
  <p:transition advClick="0" advTm="3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endParaRPr lang="en-US" dirty="0"/>
          </a:p>
        </p:txBody>
      </p:sp>
      <p:sp>
        <p:nvSpPr>
          <p:cNvPr id="3" name="Content Placeholder 2"/>
          <p:cNvSpPr>
            <a:spLocks noGrp="1"/>
          </p:cNvSpPr>
          <p:nvPr>
            <p:ph idx="1"/>
          </p:nvPr>
        </p:nvSpPr>
        <p:spPr>
          <a:xfrm>
            <a:off x="304800" y="1142984"/>
            <a:ext cx="8686800" cy="5500726"/>
          </a:xfrm>
        </p:spPr>
        <p:txBody>
          <a:bodyPr>
            <a:normAutofit/>
          </a:bodyPr>
          <a:lstStyle/>
          <a:p>
            <a:pPr>
              <a:buNone/>
            </a:pPr>
            <a:r>
              <a:rPr lang="en-IN" dirty="0" smtClean="0"/>
              <a:t>	</a:t>
            </a:r>
          </a:p>
          <a:p>
            <a:pPr>
              <a:buNone/>
            </a:pPr>
            <a:r>
              <a:rPr lang="en-IN" b="1" dirty="0" smtClean="0"/>
              <a:t>	</a:t>
            </a:r>
            <a:r>
              <a:rPr lang="en-IN" b="1" dirty="0" smtClean="0">
                <a:solidFill>
                  <a:schemeClr val="accent2">
                    <a:lumMod val="75000"/>
                  </a:schemeClr>
                </a:solidFill>
              </a:rPr>
              <a:t>District Court Website</a:t>
            </a:r>
            <a:endParaRPr lang="en-US" b="1" dirty="0" smtClean="0">
              <a:solidFill>
                <a:schemeClr val="accent2">
                  <a:lumMod val="75000"/>
                </a:schemeClr>
              </a:solidFill>
            </a:endParaRPr>
          </a:p>
          <a:p>
            <a:pPr>
              <a:buNone/>
            </a:pPr>
            <a:r>
              <a:rPr lang="en-IN" b="1" dirty="0" smtClean="0">
                <a:solidFill>
                  <a:schemeClr val="accent2">
                    <a:lumMod val="75000"/>
                  </a:schemeClr>
                </a:solidFill>
              </a:rPr>
              <a:t>	</a:t>
            </a:r>
          </a:p>
          <a:p>
            <a:pPr>
              <a:buNone/>
            </a:pPr>
            <a:r>
              <a:rPr lang="en-IN" b="1" dirty="0" smtClean="0"/>
              <a:t>	Large number of District Courts have launched their websites (</a:t>
            </a:r>
            <a:r>
              <a:rPr lang="en-IN" b="1" dirty="0" err="1" smtClean="0"/>
              <a:t>Druple</a:t>
            </a:r>
            <a:r>
              <a:rPr lang="en-IN" b="1" dirty="0" smtClean="0"/>
              <a:t> Based) for the convenience of litigants and others and these websites have been provided with a template for easy access of case related information.</a:t>
            </a:r>
            <a:endParaRPr lang="en-US" b="1" dirty="0" smtClean="0"/>
          </a:p>
          <a:p>
            <a:pPr>
              <a:buNone/>
            </a:pPr>
            <a:r>
              <a:rPr lang="en-IN" b="1" dirty="0" smtClean="0"/>
              <a:t> </a:t>
            </a:r>
            <a:endParaRPr lang="en-US" b="1" dirty="0" smtClean="0"/>
          </a:p>
          <a:p>
            <a:pPr>
              <a:buNone/>
            </a:pPr>
            <a:endParaRPr lang="en-US" dirty="0"/>
          </a:p>
        </p:txBody>
      </p:sp>
    </p:spTree>
  </p:cSld>
  <p:clrMapOvr>
    <a:masterClrMapping/>
  </p:clrMapOvr>
  <p:transition advClick="0" advTm="3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endParaRPr lang="en-US" dirty="0"/>
          </a:p>
        </p:txBody>
      </p:sp>
      <p:sp>
        <p:nvSpPr>
          <p:cNvPr id="3" name="Content Placeholder 2"/>
          <p:cNvSpPr>
            <a:spLocks noGrp="1"/>
          </p:cNvSpPr>
          <p:nvPr>
            <p:ph idx="1"/>
          </p:nvPr>
        </p:nvSpPr>
        <p:spPr>
          <a:xfrm>
            <a:off x="304800" y="1214422"/>
            <a:ext cx="8686800" cy="5214974"/>
          </a:xfrm>
        </p:spPr>
        <p:txBody>
          <a:bodyPr>
            <a:normAutofit fontScale="85000" lnSpcReduction="20000"/>
          </a:bodyPr>
          <a:lstStyle/>
          <a:p>
            <a:pPr>
              <a:buNone/>
            </a:pPr>
            <a:r>
              <a:rPr lang="en-IN" dirty="0" smtClean="0"/>
              <a:t>	</a:t>
            </a:r>
            <a:r>
              <a:rPr lang="en-IN" b="1" dirty="0" smtClean="0">
                <a:solidFill>
                  <a:schemeClr val="accent6">
                    <a:lumMod val="50000"/>
                  </a:schemeClr>
                </a:solidFill>
              </a:rPr>
              <a:t>Push Based SMS Service</a:t>
            </a:r>
            <a:endParaRPr lang="en-US" b="1" dirty="0" smtClean="0">
              <a:solidFill>
                <a:schemeClr val="accent6">
                  <a:lumMod val="50000"/>
                </a:schemeClr>
              </a:solidFill>
            </a:endParaRPr>
          </a:p>
          <a:p>
            <a:pPr>
              <a:buNone/>
            </a:pPr>
            <a:r>
              <a:rPr lang="en-IN" b="1" dirty="0" smtClean="0">
                <a:solidFill>
                  <a:schemeClr val="accent6">
                    <a:lumMod val="50000"/>
                  </a:schemeClr>
                </a:solidFill>
              </a:rPr>
              <a:t>	</a:t>
            </a:r>
          </a:p>
          <a:p>
            <a:pPr>
              <a:buNone/>
            </a:pPr>
            <a:r>
              <a:rPr lang="en-IN" b="1" dirty="0" smtClean="0"/>
              <a:t>	In an effort to provide transparent, reliable and quick information to advocates/litigants/petitioners, the district courts initiated sending SMS regarding information related to case filing, registration, case listing, and case disposal, by integrating the CIS with an SMS software viz. SMS Management System for Courts (SMS Court) which was developed by the Software Development Unit (SDU), NIC-</a:t>
            </a:r>
            <a:r>
              <a:rPr lang="en-IN" b="1" dirty="0" err="1" smtClean="0"/>
              <a:t>Pune</a:t>
            </a:r>
            <a:r>
              <a:rPr lang="en-IN" b="1" dirty="0" smtClean="0"/>
              <a:t>. This software uses the service of the NIC SMS-Gateway for sending the </a:t>
            </a:r>
            <a:r>
              <a:rPr lang="en-IN" b="1" dirty="0" err="1" smtClean="0"/>
              <a:t>SMSes</a:t>
            </a:r>
            <a:r>
              <a:rPr lang="en-IN" b="1" dirty="0" smtClean="0"/>
              <a:t>. The SMS software collects only the current date CIS information and uses it for sending the </a:t>
            </a:r>
            <a:r>
              <a:rPr lang="en-IN" b="1" dirty="0" err="1" smtClean="0"/>
              <a:t>SMSes</a:t>
            </a:r>
            <a:r>
              <a:rPr lang="en-IN" b="1" dirty="0" smtClean="0"/>
              <a:t>.</a:t>
            </a:r>
            <a:endParaRPr lang="en-US" b="1" dirty="0" smtClean="0"/>
          </a:p>
          <a:p>
            <a:pPr>
              <a:buNone/>
            </a:pPr>
            <a:endParaRPr lang="en-US" dirty="0"/>
          </a:p>
        </p:txBody>
      </p:sp>
    </p:spTree>
  </p:cSld>
  <p:clrMapOvr>
    <a:masterClrMapping/>
  </p:clrMapOvr>
  <p:transition advClick="0" advTm="3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00032"/>
          </a:xfrm>
        </p:spPr>
        <p:txBody>
          <a:bodyPr>
            <a:normAutofit fontScale="90000"/>
          </a:bodyPr>
          <a:lstStyle/>
          <a:p>
            <a:endParaRPr lang="en-US" dirty="0"/>
          </a:p>
        </p:txBody>
      </p:sp>
      <p:sp>
        <p:nvSpPr>
          <p:cNvPr id="3" name="Content Placeholder 2"/>
          <p:cNvSpPr>
            <a:spLocks noGrp="1"/>
          </p:cNvSpPr>
          <p:nvPr>
            <p:ph idx="1"/>
          </p:nvPr>
        </p:nvSpPr>
        <p:spPr>
          <a:xfrm>
            <a:off x="304800" y="1142984"/>
            <a:ext cx="8686800" cy="5429288"/>
          </a:xfrm>
        </p:spPr>
        <p:txBody>
          <a:bodyPr>
            <a:normAutofit fontScale="85000" lnSpcReduction="10000"/>
          </a:bodyPr>
          <a:lstStyle/>
          <a:p>
            <a:pPr>
              <a:buNone/>
            </a:pPr>
            <a:r>
              <a:rPr lang="en-US" dirty="0" smtClean="0"/>
              <a:t>	</a:t>
            </a:r>
            <a:r>
              <a:rPr lang="en-IN" b="1" dirty="0" smtClean="0">
                <a:solidFill>
                  <a:schemeClr val="accent6">
                    <a:lumMod val="50000"/>
                  </a:schemeClr>
                </a:solidFill>
                <a:latin typeface="Candara" pitchFamily="34" charset="0"/>
              </a:rPr>
              <a:t>National Judicial Data Grid (NJDG)</a:t>
            </a:r>
            <a:endParaRPr lang="en-US" b="1" dirty="0" smtClean="0">
              <a:solidFill>
                <a:schemeClr val="accent6">
                  <a:lumMod val="50000"/>
                </a:schemeClr>
              </a:solidFill>
              <a:latin typeface="Candara" pitchFamily="34" charset="0"/>
            </a:endParaRPr>
          </a:p>
          <a:p>
            <a:pPr>
              <a:buNone/>
            </a:pPr>
            <a:r>
              <a:rPr lang="en-IN" b="1" dirty="0" smtClean="0">
                <a:latin typeface="Candara" pitchFamily="34" charset="0"/>
              </a:rPr>
              <a:t>	On 7</a:t>
            </a:r>
            <a:r>
              <a:rPr lang="en-IN" b="1" baseline="30000" dirty="0" smtClean="0">
                <a:latin typeface="Candara" pitchFamily="34" charset="0"/>
              </a:rPr>
              <a:t>th</a:t>
            </a:r>
            <a:r>
              <a:rPr lang="en-IN" b="1" dirty="0" smtClean="0">
                <a:latin typeface="Candara" pitchFamily="34" charset="0"/>
              </a:rPr>
              <a:t> August 2013, </a:t>
            </a:r>
            <a:r>
              <a:rPr lang="en-IN" b="1" dirty="0" err="1" smtClean="0">
                <a:latin typeface="Candara" pitchFamily="34" charset="0"/>
              </a:rPr>
              <a:t>Hon’ble</a:t>
            </a:r>
            <a:r>
              <a:rPr lang="en-IN" b="1" dirty="0" smtClean="0">
                <a:latin typeface="Candara" pitchFamily="34" charset="0"/>
              </a:rPr>
              <a:t> the Chief Justice of India launched the </a:t>
            </a:r>
            <a:r>
              <a:rPr lang="en-IN" b="1" dirty="0" err="1" smtClean="0">
                <a:latin typeface="Candara" pitchFamily="34" charset="0"/>
              </a:rPr>
              <a:t>eCourts</a:t>
            </a:r>
            <a:r>
              <a:rPr lang="en-IN" b="1" dirty="0" smtClean="0">
                <a:latin typeface="Candara" pitchFamily="34" charset="0"/>
              </a:rPr>
              <a:t> </a:t>
            </a:r>
            <a:r>
              <a:rPr lang="en-IN" b="1" dirty="0" err="1" smtClean="0">
                <a:latin typeface="Candara" pitchFamily="34" charset="0"/>
              </a:rPr>
              <a:t>Nationla</a:t>
            </a:r>
            <a:r>
              <a:rPr lang="en-IN" b="1" dirty="0" smtClean="0">
                <a:latin typeface="Candara" pitchFamily="34" charset="0"/>
              </a:rPr>
              <a:t> Portal of the </a:t>
            </a:r>
            <a:r>
              <a:rPr lang="en-IN" b="1" dirty="0" err="1" smtClean="0">
                <a:latin typeface="Candara" pitchFamily="34" charset="0"/>
              </a:rPr>
              <a:t>eCourts</a:t>
            </a:r>
            <a:r>
              <a:rPr lang="en-IN" b="1" dirty="0" smtClean="0">
                <a:latin typeface="Candara" pitchFamily="34" charset="0"/>
              </a:rPr>
              <a:t> </a:t>
            </a:r>
            <a:r>
              <a:rPr lang="en-IN" b="1" dirty="0" err="1" smtClean="0">
                <a:latin typeface="Candara" pitchFamily="34" charset="0"/>
              </a:rPr>
              <a:t>Project.The</a:t>
            </a:r>
            <a:r>
              <a:rPr lang="en-IN" b="1" dirty="0" smtClean="0">
                <a:latin typeface="Candara" pitchFamily="34" charset="0"/>
              </a:rPr>
              <a:t> Portal showcases the National Judicial Data Grid which provides, inter alia, training materials for Judicial Officers and Staffs and general information to the Public  and will eventually be a very powerful mode of communicating  all aspect of Judicial reforms. More than 8 thousand Courts have successfully integrated with the NJDG portal and are providing case status, Cause List, Order/Judgement  online .  Data of more than 2.5 </a:t>
            </a:r>
            <a:r>
              <a:rPr lang="en-IN" b="1" dirty="0" err="1" smtClean="0">
                <a:latin typeface="Candara" pitchFamily="34" charset="0"/>
              </a:rPr>
              <a:t>crores</a:t>
            </a:r>
            <a:r>
              <a:rPr lang="en-IN" b="1" dirty="0" smtClean="0">
                <a:latin typeface="Candara" pitchFamily="34" charset="0"/>
              </a:rPr>
              <a:t> pending and disposed cases is available on NJDG at present.</a:t>
            </a:r>
            <a:endParaRPr lang="en-US" b="1" dirty="0">
              <a:latin typeface="Candara" pitchFamily="34" charset="0"/>
            </a:endParaRPr>
          </a:p>
        </p:txBody>
      </p:sp>
    </p:spTree>
  </p:cSld>
  <p:clrMapOvr>
    <a:masterClrMapping/>
  </p:clrMapOvr>
  <p:transition advClick="0" advTm="3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357298"/>
            <a:ext cx="8686800" cy="5214974"/>
          </a:xfrm>
        </p:spPr>
        <p:txBody>
          <a:bodyPr>
            <a:normAutofit/>
          </a:bodyPr>
          <a:lstStyle/>
          <a:p>
            <a:pPr>
              <a:buNone/>
            </a:pPr>
            <a:r>
              <a:rPr lang="en-IN" dirty="0" smtClean="0"/>
              <a:t>	</a:t>
            </a:r>
          </a:p>
          <a:p>
            <a:pPr>
              <a:buNone/>
            </a:pPr>
            <a:r>
              <a:rPr lang="en-IN" b="1" dirty="0" smtClean="0">
                <a:latin typeface="Candara" pitchFamily="34" charset="0"/>
              </a:rPr>
              <a:t>	</a:t>
            </a:r>
            <a:r>
              <a:rPr lang="en-IN" b="1" dirty="0" smtClean="0">
                <a:solidFill>
                  <a:schemeClr val="accent6">
                    <a:lumMod val="50000"/>
                  </a:schemeClr>
                </a:solidFill>
                <a:latin typeface="Candara" pitchFamily="34" charset="0"/>
              </a:rPr>
              <a:t>Judicial Service Centre (JSC)</a:t>
            </a:r>
            <a:endParaRPr lang="en-US" b="1" dirty="0" smtClean="0">
              <a:solidFill>
                <a:schemeClr val="accent6">
                  <a:lumMod val="50000"/>
                </a:schemeClr>
              </a:solidFill>
              <a:latin typeface="Candara" pitchFamily="34" charset="0"/>
            </a:endParaRPr>
          </a:p>
          <a:p>
            <a:pPr>
              <a:buNone/>
            </a:pPr>
            <a:r>
              <a:rPr lang="en-IN" b="1" dirty="0" smtClean="0">
                <a:latin typeface="Candara" pitchFamily="34" charset="0"/>
              </a:rPr>
              <a:t>	</a:t>
            </a:r>
          </a:p>
          <a:p>
            <a:pPr>
              <a:buNone/>
            </a:pPr>
            <a:r>
              <a:rPr lang="en-IN" b="1" dirty="0" smtClean="0">
                <a:latin typeface="Candara" pitchFamily="34" charset="0"/>
              </a:rPr>
              <a:t>	The Judicial Service Centre is set up at each Court Complex which is a citizen service interface counter for provision of various services such as case filing, status enquiry, etc.</a:t>
            </a:r>
            <a:endParaRPr lang="en-US" b="1" dirty="0" smtClean="0">
              <a:latin typeface="Candara" pitchFamily="34" charset="0"/>
            </a:endParaRPr>
          </a:p>
          <a:p>
            <a:pPr>
              <a:buNone/>
            </a:pPr>
            <a:r>
              <a:rPr lang="en-IN" b="1" dirty="0" smtClean="0">
                <a:latin typeface="Candara" pitchFamily="34" charset="0"/>
              </a:rPr>
              <a:t>	</a:t>
            </a:r>
            <a:endParaRPr lang="en-US" b="1" dirty="0" smtClean="0">
              <a:latin typeface="Candara" pitchFamily="34" charset="0"/>
            </a:endParaRPr>
          </a:p>
          <a:p>
            <a:pPr>
              <a:buNone/>
            </a:pPr>
            <a:endParaRPr lang="en-US" dirty="0" smtClean="0"/>
          </a:p>
          <a:p>
            <a:pPr>
              <a:buNone/>
            </a:pPr>
            <a:endParaRPr lang="en-US" dirty="0"/>
          </a:p>
        </p:txBody>
      </p:sp>
    </p:spTree>
  </p:cSld>
  <p:clrMapOvr>
    <a:masterClrMapping/>
  </p:clrMapOvr>
  <p:transition advClick="0" advTm="3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IN" sz="3300" b="1" dirty="0" smtClean="0"/>
              <a:t> </a:t>
            </a:r>
            <a:r>
              <a:rPr lang="en-IN" sz="3300" b="1" dirty="0" smtClean="0">
                <a:solidFill>
                  <a:schemeClr val="accent6">
                    <a:lumMod val="50000"/>
                  </a:schemeClr>
                </a:solidFill>
              </a:rPr>
              <a:t>Court Location Software (Mobile Application)</a:t>
            </a:r>
            <a:endParaRPr lang="en-US" sz="3300" b="1" dirty="0" smtClean="0">
              <a:solidFill>
                <a:schemeClr val="accent6">
                  <a:lumMod val="50000"/>
                </a:schemeClr>
              </a:solidFill>
            </a:endParaRPr>
          </a:p>
          <a:p>
            <a:pPr>
              <a:buNone/>
            </a:pPr>
            <a:r>
              <a:rPr lang="en-IN" sz="3300" b="1" dirty="0" smtClean="0">
                <a:solidFill>
                  <a:schemeClr val="accent6">
                    <a:lumMod val="50000"/>
                  </a:schemeClr>
                </a:solidFill>
              </a:rPr>
              <a:t>	</a:t>
            </a:r>
          </a:p>
          <a:p>
            <a:pPr>
              <a:buNone/>
            </a:pPr>
            <a:r>
              <a:rPr lang="en-IN" sz="3300" b="1" dirty="0" smtClean="0"/>
              <a:t>	This mobile application software is extensively used for getting the exact location of the court. The mobile application is provided by the </a:t>
            </a:r>
            <a:r>
              <a:rPr lang="en-IN" sz="3300" b="1" dirty="0" err="1" smtClean="0"/>
              <a:t>eCommittee</a:t>
            </a:r>
            <a:r>
              <a:rPr lang="en-IN" sz="3300" b="1" dirty="0" smtClean="0"/>
              <a:t> and by using this application any one can know the list of nearby courts with in 25 kilometres and it will show the navigation to the selected court with the use of GPS (Global Positioning System) Technology. Court Location Software (Mobile Application)</a:t>
            </a:r>
            <a:endParaRPr lang="en-US" sz="3300" b="1" dirty="0" smtClean="0"/>
          </a:p>
          <a:p>
            <a:pPr>
              <a:buNone/>
            </a:pPr>
            <a:r>
              <a:rPr lang="en-IN" sz="3300" b="1" dirty="0" smtClean="0"/>
              <a:t>	</a:t>
            </a:r>
            <a:endParaRPr lang="en-US" sz="3300" b="1" dirty="0"/>
          </a:p>
        </p:txBody>
      </p:sp>
    </p:spTree>
  </p:cSld>
  <p:clrMapOvr>
    <a:masterClrMapping/>
  </p:clrMapOvr>
  <p:transition advClick="0" advTm="3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00032"/>
          </a:xfrm>
        </p:spPr>
        <p:txBody>
          <a:bodyPr>
            <a:normAutofit fontScale="90000"/>
          </a:bodyPr>
          <a:lstStyle/>
          <a:p>
            <a:endParaRPr lang="en-US" dirty="0"/>
          </a:p>
        </p:txBody>
      </p:sp>
      <p:sp>
        <p:nvSpPr>
          <p:cNvPr id="2049" name="Rectangle 1"/>
          <p:cNvSpPr>
            <a:spLocks noGrp="1" noChangeArrowheads="1"/>
          </p:cNvSpPr>
          <p:nvPr>
            <p:ph idx="1"/>
          </p:nvPr>
        </p:nvSpPr>
        <p:spPr bwMode="auto">
          <a:xfrm>
            <a:off x="571472" y="1071547"/>
            <a:ext cx="826772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None/>
              <a:tabLst/>
            </a:pPr>
            <a:r>
              <a:rPr kumimoji="0" lang="en-US" sz="2000" b="1" i="0" u="none" strike="noStrike" cap="none" normalizeH="0" baseline="0" dirty="0" smtClean="0">
                <a:ln>
                  <a:noFill/>
                </a:ln>
                <a:solidFill>
                  <a:srgbClr val="C00000"/>
                </a:solidFill>
                <a:effectLst/>
                <a:latin typeface="Candara" pitchFamily="34" charset="0"/>
                <a:ea typeface="Calibri" pitchFamily="34" charset="0"/>
                <a:cs typeface="Vrinda" pitchFamily="34" charset="0"/>
              </a:rPr>
              <a:t>CIS </a:t>
            </a:r>
            <a:r>
              <a:rPr kumimoji="0" lang="en-US" sz="2400" b="1" i="0" u="none" strike="noStrike" cap="none" normalizeH="0" baseline="0" dirty="0" smtClean="0">
                <a:ln>
                  <a:noFill/>
                </a:ln>
                <a:solidFill>
                  <a:srgbClr val="C00000"/>
                </a:solidFill>
                <a:effectLst/>
                <a:latin typeface="Candara" pitchFamily="34" charset="0"/>
                <a:ea typeface="Calibri" pitchFamily="34" charset="0"/>
                <a:cs typeface="Vrinda" pitchFamily="34" charset="0"/>
              </a:rPr>
              <a:t>1.1</a:t>
            </a:r>
            <a:r>
              <a:rPr kumimoji="0" lang="en-US" sz="2000" b="1" i="0" u="none" strike="noStrike" cap="none" normalizeH="0" baseline="0" dirty="0" smtClean="0">
                <a:ln>
                  <a:noFill/>
                </a:ln>
                <a:solidFill>
                  <a:srgbClr val="C00000"/>
                </a:solidFill>
                <a:effectLst/>
                <a:latin typeface="Candara" pitchFamily="34" charset="0"/>
                <a:ea typeface="Calibri" pitchFamily="34" charset="0"/>
                <a:cs typeface="Vrinda" pitchFamily="34" charset="0"/>
              </a:rPr>
              <a:t> Vs. CIS 2.0</a:t>
            </a:r>
            <a:endParaRPr kumimoji="0" lang="en-US" sz="2000" b="1" i="0" u="none" strike="noStrike" cap="none" normalizeH="0" baseline="0" dirty="0" smtClean="0">
              <a:ln>
                <a:noFill/>
              </a:ln>
              <a:solidFill>
                <a:srgbClr val="C00000"/>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ndara" pitchFamily="34" charset="0"/>
                <a:ea typeface="Times New Roman" pitchFamily="18" charset="0"/>
                <a:cs typeface="Vrinda" pitchFamily="34" charset="0"/>
              </a:rPr>
              <a:t>1. </a:t>
            </a:r>
            <a:r>
              <a:rPr kumimoji="0" lang="en-US" sz="2400" b="1" i="0" u="none" strike="noStrike" cap="none" normalizeH="0" baseline="0" dirty="0" smtClean="0">
                <a:ln>
                  <a:noFill/>
                </a:ln>
                <a:solidFill>
                  <a:schemeClr val="tx1"/>
                </a:solidFill>
                <a:effectLst/>
                <a:latin typeface="Candara" pitchFamily="34" charset="0"/>
                <a:ea typeface="Calibri" pitchFamily="34" charset="0"/>
                <a:cs typeface="Vrinda" pitchFamily="34" charset="0"/>
              </a:rPr>
              <a:t>In CIS 2.0 in the home screen we may able to get the total no. of pending cases, disposal for the month, total undated cases and total records in the Cause List can be found whereas in CIS 1.1 only undated cases are there.</a:t>
            </a:r>
            <a:endParaRPr kumimoji="0" lang="en-US" sz="24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Candara" pitchFamily="34" charset="0"/>
                <a:ea typeface="Times New Roman" pitchFamily="18" charset="0"/>
                <a:cs typeface="Vrinda" pitchFamily="34" charset="0"/>
              </a:rPr>
              <a:t>2. </a:t>
            </a:r>
            <a:r>
              <a:rPr kumimoji="0" lang="en-US" sz="2400" b="1" i="0" u="none" strike="noStrike" cap="none" normalizeH="0" baseline="0" dirty="0" smtClean="0">
                <a:ln>
                  <a:noFill/>
                </a:ln>
                <a:solidFill>
                  <a:schemeClr val="accent2">
                    <a:lumMod val="75000"/>
                  </a:schemeClr>
                </a:solidFill>
                <a:effectLst/>
                <a:latin typeface="Candara" pitchFamily="34" charset="0"/>
                <a:ea typeface="Calibri" pitchFamily="34" charset="0"/>
                <a:cs typeface="Vrinda" pitchFamily="34" charset="0"/>
              </a:rPr>
              <a:t>Pendency Bar Chart and Pendency Pie Chart also available in CIS 2.0 whereas in CIS 1.1 this feature not available.</a:t>
            </a:r>
            <a:endParaRPr kumimoji="0" lang="en-US" sz="2400" b="1" i="0" u="none" strike="noStrike" cap="none" normalizeH="0" baseline="0" dirty="0" smtClean="0">
              <a:ln>
                <a:noFill/>
              </a:ln>
              <a:solidFill>
                <a:schemeClr val="accent2">
                  <a:lumMod val="75000"/>
                </a:schemeClr>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ndara" pitchFamily="34" charset="0"/>
                <a:ea typeface="Times New Roman" pitchFamily="18" charset="0"/>
                <a:cs typeface="Vrinda" pitchFamily="34" charset="0"/>
              </a:rPr>
              <a:t>3.  </a:t>
            </a:r>
            <a:r>
              <a:rPr kumimoji="0" lang="en-US" sz="2400" b="1" i="0" u="none" strike="noStrike" cap="none" normalizeH="0" baseline="0" dirty="0" smtClean="0">
                <a:ln>
                  <a:noFill/>
                </a:ln>
                <a:solidFill>
                  <a:schemeClr val="tx1"/>
                </a:solidFill>
                <a:effectLst/>
                <a:latin typeface="Candara" pitchFamily="34" charset="0"/>
                <a:ea typeface="Calibri" pitchFamily="34" charset="0"/>
                <a:cs typeface="Vrinda" pitchFamily="34" charset="0"/>
              </a:rPr>
              <a:t>Year wise percentage of cases from the total number of cases available in CIS 2.0 whereas in CIS 1.1 it is not available.</a:t>
            </a:r>
            <a:endParaRPr kumimoji="0" lang="en-US" sz="24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2">
                    <a:lumMod val="75000"/>
                  </a:schemeClr>
                </a:solidFill>
                <a:effectLst/>
                <a:latin typeface="Candara" pitchFamily="34" charset="0"/>
                <a:ea typeface="Times New Roman" pitchFamily="18" charset="0"/>
                <a:cs typeface="Vrinda" pitchFamily="34" charset="0"/>
              </a:rPr>
              <a:t>4. </a:t>
            </a:r>
            <a:r>
              <a:rPr kumimoji="0" lang="en-US" sz="2400" b="1" i="0" u="none" strike="noStrike" cap="none" normalizeH="0" baseline="0" dirty="0" smtClean="0">
                <a:ln>
                  <a:noFill/>
                </a:ln>
                <a:solidFill>
                  <a:schemeClr val="accent2">
                    <a:lumMod val="75000"/>
                  </a:schemeClr>
                </a:solidFill>
                <a:effectLst/>
                <a:latin typeface="Candara" pitchFamily="34" charset="0"/>
                <a:ea typeface="Calibri" pitchFamily="34" charset="0"/>
                <a:cs typeface="Vrinda" pitchFamily="34" charset="0"/>
              </a:rPr>
              <a:t>We may switch over to all the establishments from a common establishment after login in CIS 2.0 but in CIS 1.1 we need to logout from current establishment in order to login into another establishment.</a:t>
            </a:r>
            <a:endParaRPr kumimoji="0" lang="en-US" sz="2400" b="1" i="0" u="none" strike="noStrike" cap="none" normalizeH="0" baseline="0" dirty="0" smtClean="0">
              <a:ln>
                <a:noFill/>
              </a:ln>
              <a:solidFill>
                <a:schemeClr val="accent2">
                  <a:lumMod val="75000"/>
                </a:schemeClr>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ndara" pitchFamily="34" charset="0"/>
                <a:ea typeface="Times New Roman" pitchFamily="18" charset="0"/>
                <a:cs typeface="Vrinda" pitchFamily="34" charset="0"/>
              </a:rPr>
              <a:t>5. </a:t>
            </a:r>
            <a:r>
              <a:rPr kumimoji="0" lang="en-US" sz="2400" b="1" i="0" u="none" strike="noStrike" cap="none" normalizeH="0" baseline="0" dirty="0" smtClean="0">
                <a:ln>
                  <a:noFill/>
                </a:ln>
                <a:solidFill>
                  <a:schemeClr val="tx1"/>
                </a:solidFill>
                <a:effectLst/>
                <a:latin typeface="Candara" pitchFamily="34" charset="0"/>
                <a:ea typeface="Calibri" pitchFamily="34" charset="0"/>
                <a:cs typeface="Vrinda" pitchFamily="34" charset="0"/>
              </a:rPr>
              <a:t>Searching menu items is available in CIS 2.0 and in CIS 1.1 it is not available.</a:t>
            </a:r>
            <a:endParaRPr kumimoji="0" lang="en-US" sz="2400" b="1" i="0" u="none" strike="noStrike" cap="none" normalizeH="0" baseline="0" dirty="0" smtClean="0">
              <a:ln>
                <a:noFill/>
              </a:ln>
              <a:solidFill>
                <a:schemeClr val="tx1"/>
              </a:solidFill>
              <a:effectLst/>
              <a:latin typeface="Candar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Candara" pitchFamily="34" charset="0"/>
                <a:ea typeface="Times New Roman" pitchFamily="18" charset="0"/>
                <a:cs typeface="Vrinda" pitchFamily="34" charset="0"/>
              </a:rPr>
              <a:t> </a:t>
            </a:r>
            <a:endParaRPr kumimoji="0" lang="en-US" sz="2400" b="1" i="0" u="none" strike="noStrike" cap="none" normalizeH="0" baseline="0" dirty="0" smtClean="0">
              <a:ln>
                <a:noFill/>
              </a:ln>
              <a:solidFill>
                <a:schemeClr val="tx1"/>
              </a:solidFill>
              <a:effectLst/>
              <a:latin typeface="Candara" pitchFamily="34" charset="0"/>
              <a:cs typeface="Arial" pitchFamily="34" charset="0"/>
            </a:endParaRPr>
          </a:p>
        </p:txBody>
      </p:sp>
    </p:spTree>
  </p:cSld>
  <p:clrMapOvr>
    <a:masterClrMapping/>
  </p:clrMapOvr>
  <p:transition advClick="0" advTm="3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142984"/>
            <a:ext cx="8686800" cy="5500726"/>
          </a:xfrm>
        </p:spPr>
        <p:txBody>
          <a:bodyPr>
            <a:normAutofit fontScale="85000" lnSpcReduction="10000"/>
          </a:bodyPr>
          <a:lstStyle/>
          <a:p>
            <a:pPr marL="0" lvl="0" indent="0" eaLnBrk="0" fontAlgn="base" hangingPunct="0">
              <a:spcBef>
                <a:spcPct val="0"/>
              </a:spcBef>
              <a:spcAft>
                <a:spcPct val="0"/>
              </a:spcAft>
              <a:buClrTx/>
              <a:buSzTx/>
              <a:buNone/>
            </a:pPr>
            <a:endParaRPr lang="en-US" sz="3100" b="1" dirty="0" smtClean="0">
              <a:solidFill>
                <a:schemeClr val="accent2">
                  <a:lumMod val="75000"/>
                </a:schemeClr>
              </a:solidFill>
              <a:latin typeface="Candara" pitchFamily="34" charset="0"/>
              <a:ea typeface="Times New Roman" pitchFamily="18" charset="0"/>
              <a:cs typeface="Vrinda" pitchFamily="34" charset="0"/>
            </a:endParaRPr>
          </a:p>
          <a:p>
            <a:pPr marL="0" lvl="0" indent="0" eaLnBrk="0" fontAlgn="base" hangingPunct="0">
              <a:spcBef>
                <a:spcPct val="0"/>
              </a:spcBef>
              <a:spcAft>
                <a:spcPct val="0"/>
              </a:spcAft>
              <a:buClrTx/>
              <a:buSzTx/>
              <a:buNone/>
            </a:pPr>
            <a:r>
              <a:rPr lang="en-US" sz="3100" b="1" dirty="0" smtClean="0">
                <a:solidFill>
                  <a:schemeClr val="accent2">
                    <a:lumMod val="75000"/>
                  </a:schemeClr>
                </a:solidFill>
                <a:latin typeface="Candara" pitchFamily="34" charset="0"/>
                <a:ea typeface="Times New Roman" pitchFamily="18" charset="0"/>
                <a:cs typeface="Vrinda" pitchFamily="34" charset="0"/>
              </a:rPr>
              <a:t>6.  </a:t>
            </a:r>
            <a:r>
              <a:rPr lang="en-US" sz="3100" b="1" dirty="0" smtClean="0">
                <a:solidFill>
                  <a:schemeClr val="accent2">
                    <a:lumMod val="75000"/>
                  </a:schemeClr>
                </a:solidFill>
                <a:latin typeface="Candara" pitchFamily="34" charset="0"/>
                <a:ea typeface="Calibri" pitchFamily="34" charset="0"/>
                <a:cs typeface="Vrinda" pitchFamily="34" charset="0"/>
              </a:rPr>
              <a:t>Next date can be changed from the home page itself in CIS 2.0 but in CIS 1.1 it is not possible.</a:t>
            </a:r>
            <a:endParaRPr lang="en-US" sz="3100" b="1" dirty="0" smtClean="0">
              <a:solidFill>
                <a:schemeClr val="accent2">
                  <a:lumMod val="75000"/>
                </a:schemeClr>
              </a:solidFill>
              <a:latin typeface="Candara" pitchFamily="34" charset="0"/>
              <a:cs typeface="Arial" pitchFamily="34" charset="0"/>
            </a:endParaRPr>
          </a:p>
          <a:p>
            <a:pPr marL="0" lvl="0" indent="0" eaLnBrk="0" fontAlgn="base" hangingPunct="0">
              <a:spcBef>
                <a:spcPct val="0"/>
              </a:spcBef>
              <a:spcAft>
                <a:spcPct val="0"/>
              </a:spcAft>
              <a:buClrTx/>
              <a:buSzTx/>
              <a:buNone/>
            </a:pPr>
            <a:r>
              <a:rPr lang="en-US" sz="3100" b="1" dirty="0" smtClean="0">
                <a:solidFill>
                  <a:srgbClr val="000000"/>
                </a:solidFill>
                <a:latin typeface="Candara" pitchFamily="34" charset="0"/>
                <a:ea typeface="Times New Roman" pitchFamily="18" charset="0"/>
                <a:cs typeface="Vrinda" pitchFamily="34" charset="0"/>
              </a:rPr>
              <a:t>7. </a:t>
            </a:r>
            <a:r>
              <a:rPr lang="en-US" sz="3100" b="1" dirty="0" smtClean="0">
                <a:solidFill>
                  <a:schemeClr val="tx1"/>
                </a:solidFill>
                <a:latin typeface="Candara" pitchFamily="34" charset="0"/>
                <a:ea typeface="Calibri" pitchFamily="34" charset="0"/>
                <a:cs typeface="Vrinda" pitchFamily="34" charset="0"/>
              </a:rPr>
              <a:t>Advocate Names can be searched name wise in CIS 2.0 and in CIS 1.1 it can be searched by advocate codes.</a:t>
            </a:r>
            <a:endParaRPr lang="en-US" sz="3100" b="1" dirty="0" smtClean="0">
              <a:solidFill>
                <a:schemeClr val="tx1"/>
              </a:solidFill>
              <a:latin typeface="Candara" pitchFamily="34" charset="0"/>
              <a:cs typeface="Arial" pitchFamily="34" charset="0"/>
            </a:endParaRPr>
          </a:p>
          <a:p>
            <a:pPr marL="0" lvl="0" indent="0" eaLnBrk="0" fontAlgn="base" hangingPunct="0">
              <a:spcBef>
                <a:spcPct val="0"/>
              </a:spcBef>
              <a:spcAft>
                <a:spcPct val="0"/>
              </a:spcAft>
              <a:buClrTx/>
              <a:buSzTx/>
              <a:buNone/>
            </a:pPr>
            <a:r>
              <a:rPr lang="en-US" sz="3100" b="1" dirty="0" smtClean="0">
                <a:solidFill>
                  <a:schemeClr val="accent2">
                    <a:lumMod val="75000"/>
                  </a:schemeClr>
                </a:solidFill>
                <a:latin typeface="Candara" pitchFamily="34" charset="0"/>
                <a:ea typeface="Times New Roman" pitchFamily="18" charset="0"/>
                <a:cs typeface="Vrinda" pitchFamily="34" charset="0"/>
              </a:rPr>
              <a:t>8. </a:t>
            </a:r>
            <a:r>
              <a:rPr lang="en-US" sz="3100" b="1" dirty="0" smtClean="0">
                <a:solidFill>
                  <a:schemeClr val="accent2">
                    <a:lumMod val="75000"/>
                  </a:schemeClr>
                </a:solidFill>
                <a:latin typeface="Candara" pitchFamily="34" charset="0"/>
                <a:ea typeface="Calibri" pitchFamily="34" charset="0"/>
                <a:cs typeface="Vrinda" pitchFamily="34" charset="0"/>
              </a:rPr>
              <a:t>Entry of additional party names are mandatory in CIS 2.0 and result of which full case details may be available in CIS but in CIS 1.1 it is not available and result of which extra party names may or may not be entered in CIS.</a:t>
            </a:r>
            <a:endParaRPr lang="en-US" sz="3100" b="1" dirty="0" smtClean="0">
              <a:solidFill>
                <a:schemeClr val="accent2">
                  <a:lumMod val="75000"/>
                </a:schemeClr>
              </a:solidFill>
              <a:latin typeface="Candara" pitchFamily="34" charset="0"/>
              <a:cs typeface="Arial" pitchFamily="34" charset="0"/>
            </a:endParaRPr>
          </a:p>
          <a:p>
            <a:pPr marL="0" lvl="0" indent="0" eaLnBrk="0" fontAlgn="base" hangingPunct="0">
              <a:spcBef>
                <a:spcPct val="0"/>
              </a:spcBef>
              <a:spcAft>
                <a:spcPct val="0"/>
              </a:spcAft>
              <a:buClrTx/>
              <a:buSzTx/>
              <a:buNone/>
            </a:pPr>
            <a:r>
              <a:rPr lang="en-US" sz="3100" b="1" dirty="0" smtClean="0">
                <a:solidFill>
                  <a:srgbClr val="000000"/>
                </a:solidFill>
                <a:latin typeface="Candara" pitchFamily="34" charset="0"/>
                <a:ea typeface="Times New Roman" pitchFamily="18" charset="0"/>
                <a:cs typeface="Vrinda" pitchFamily="34" charset="0"/>
              </a:rPr>
              <a:t>9. </a:t>
            </a:r>
            <a:r>
              <a:rPr lang="en-US" sz="3100" b="1" dirty="0" smtClean="0">
                <a:solidFill>
                  <a:schemeClr val="tx1"/>
                </a:solidFill>
                <a:latin typeface="Candara" pitchFamily="34" charset="0"/>
                <a:ea typeface="Calibri" pitchFamily="34" charset="0"/>
                <a:cs typeface="Vrinda" pitchFamily="34" charset="0"/>
              </a:rPr>
              <a:t>Latest daily order and last business date can be modified in CIS 2.0 whereas in CIS 1.1 it is not available.</a:t>
            </a:r>
            <a:endParaRPr lang="en-US" sz="3100" b="1" dirty="0" smtClean="0">
              <a:solidFill>
                <a:schemeClr val="tx1"/>
              </a:solidFill>
              <a:latin typeface="Candara" pitchFamily="34" charset="0"/>
              <a:cs typeface="Arial" pitchFamily="34" charset="0"/>
            </a:endParaRPr>
          </a:p>
          <a:p>
            <a:pPr marL="0" lvl="0" indent="0" eaLnBrk="0" fontAlgn="base" hangingPunct="0">
              <a:spcBef>
                <a:spcPct val="0"/>
              </a:spcBef>
              <a:spcAft>
                <a:spcPct val="0"/>
              </a:spcAft>
              <a:buClrTx/>
              <a:buSzTx/>
              <a:buNone/>
            </a:pPr>
            <a:r>
              <a:rPr lang="en-US" sz="3100" b="1" dirty="0" smtClean="0">
                <a:solidFill>
                  <a:schemeClr val="accent2">
                    <a:lumMod val="75000"/>
                  </a:schemeClr>
                </a:solidFill>
                <a:latin typeface="Candara" pitchFamily="34" charset="0"/>
                <a:ea typeface="Times New Roman" pitchFamily="18" charset="0"/>
                <a:cs typeface="Vrinda" pitchFamily="34" charset="0"/>
              </a:rPr>
              <a:t>10. </a:t>
            </a:r>
            <a:r>
              <a:rPr lang="en-US" sz="3100" b="1" dirty="0" smtClean="0">
                <a:solidFill>
                  <a:schemeClr val="accent2">
                    <a:lumMod val="75000"/>
                  </a:schemeClr>
                </a:solidFill>
                <a:latin typeface="Candara" pitchFamily="34" charset="0"/>
                <a:ea typeface="Calibri" pitchFamily="34" charset="0"/>
                <a:cs typeface="Vrinda" pitchFamily="34" charset="0"/>
              </a:rPr>
              <a:t>Disposal and Daily Proceedings may be completed in the same form in CIS 2.0 whereas in CIS 1.1 we need to go to different forms for disposal and daily proceedings.</a:t>
            </a:r>
            <a:endParaRPr lang="en-US" sz="3100" b="1" dirty="0" smtClean="0">
              <a:solidFill>
                <a:schemeClr val="accent2">
                  <a:lumMod val="75000"/>
                </a:schemeClr>
              </a:solidFill>
              <a:latin typeface="Candara" pitchFamily="34" charset="0"/>
              <a:cs typeface="Arial" pitchFamily="34" charset="0"/>
            </a:endParaRPr>
          </a:p>
          <a:p>
            <a:pPr>
              <a:buNone/>
            </a:pPr>
            <a:endParaRPr lang="en-US" dirty="0"/>
          </a:p>
        </p:txBody>
      </p:sp>
    </p:spTree>
  </p:cSld>
  <p:clrMapOvr>
    <a:masterClrMapping/>
  </p:clrMapOvr>
  <p:transition advClick="0"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554162"/>
            <a:ext cx="8410604" cy="4525963"/>
          </a:xfrm>
        </p:spPr>
        <p:txBody>
          <a:bodyPr/>
          <a:lstStyle/>
          <a:p>
            <a:pPr>
              <a:buNone/>
            </a:pPr>
            <a:r>
              <a:rPr lang="en-US" dirty="0" smtClean="0"/>
              <a:t>                        			</a:t>
            </a:r>
          </a:p>
          <a:p>
            <a:pPr>
              <a:buNone/>
            </a:pPr>
            <a:r>
              <a:rPr lang="en-US" dirty="0" smtClean="0"/>
              <a:t> 			    </a:t>
            </a:r>
            <a:r>
              <a:rPr lang="en-US" sz="4400" b="1" dirty="0" smtClean="0">
                <a:solidFill>
                  <a:schemeClr val="accent2">
                    <a:lumMod val="75000"/>
                  </a:schemeClr>
                </a:solidFill>
                <a:latin typeface="Candara" pitchFamily="34" charset="0"/>
              </a:rPr>
              <a:t>ICT IN COURTS</a:t>
            </a:r>
            <a:endParaRPr lang="en-US" sz="4400" b="1" dirty="0">
              <a:solidFill>
                <a:schemeClr val="accent2">
                  <a:lumMod val="75000"/>
                </a:schemeClr>
              </a:solidFill>
              <a:latin typeface="Candara" pitchFamily="34" charset="0"/>
            </a:endParaRPr>
          </a:p>
        </p:txBody>
      </p:sp>
      <p:sp>
        <p:nvSpPr>
          <p:cNvPr id="4" name="Freeform 3"/>
          <p:cNvSpPr/>
          <p:nvPr/>
        </p:nvSpPr>
        <p:spPr>
          <a:xfrm rot="10800000" flipV="1">
            <a:off x="357158" y="3357562"/>
            <a:ext cx="8572560" cy="2554545"/>
          </a:xfrm>
          <a:custGeom>
            <a:avLst/>
            <a:gdLst>
              <a:gd name="connsiteX0" fmla="*/ 0 w 8572560"/>
              <a:gd name="connsiteY0" fmla="*/ 0 h 2554545"/>
              <a:gd name="connsiteX1" fmla="*/ 8572560 w 8572560"/>
              <a:gd name="connsiteY1" fmla="*/ 0 h 2554545"/>
              <a:gd name="connsiteX2" fmla="*/ 8572560 w 8572560"/>
              <a:gd name="connsiteY2" fmla="*/ 2554545 h 2554545"/>
              <a:gd name="connsiteX3" fmla="*/ 0 w 8572560"/>
              <a:gd name="connsiteY3" fmla="*/ 2554545 h 2554545"/>
              <a:gd name="connsiteX4" fmla="*/ 0 w 8572560"/>
              <a:gd name="connsiteY4" fmla="*/ 0 h 2554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2560" h="2554545">
                <a:moveTo>
                  <a:pt x="0" y="0"/>
                </a:moveTo>
                <a:lnTo>
                  <a:pt x="8572560" y="0"/>
                </a:lnTo>
                <a:lnTo>
                  <a:pt x="8572560" y="2554545"/>
                </a:lnTo>
                <a:lnTo>
                  <a:pt x="0" y="2554545"/>
                </a:lnTo>
                <a:lnTo>
                  <a:pt x="0" y="0"/>
                </a:lnTo>
                <a:close/>
              </a:path>
            </a:pathLst>
          </a:custGeom>
        </p:spPr>
        <p:txBody>
          <a:bodyPr wrap="square">
            <a:spAutoFit/>
          </a:bodyPr>
          <a:lstStyle/>
          <a:p>
            <a:pPr algn="ctr"/>
            <a:endParaRPr lang="en-US" sz="3200" dirty="0" smtClean="0">
              <a:solidFill>
                <a:schemeClr val="accent1"/>
              </a:solidFill>
              <a:latin typeface="Candara" pitchFamily="34" charset="0"/>
            </a:endParaRPr>
          </a:p>
          <a:p>
            <a:pPr algn="ctr"/>
            <a:r>
              <a:rPr lang="en-US" sz="3200" b="1" dirty="0" smtClean="0">
                <a:solidFill>
                  <a:schemeClr val="accent6">
                    <a:lumMod val="50000"/>
                  </a:schemeClr>
                </a:solidFill>
                <a:latin typeface="Candara" pitchFamily="34" charset="0"/>
              </a:rPr>
              <a:t>INFORMATION AND COMMUNICATION              TECHNOLOGY TO ENSURE QUALITY, RESPONSIVENESS AND TIMELINESS </a:t>
            </a:r>
          </a:p>
          <a:p>
            <a:pPr algn="ctr"/>
            <a:r>
              <a:rPr lang="en-US" sz="3200" b="1" dirty="0" smtClean="0">
                <a:solidFill>
                  <a:schemeClr val="accent6">
                    <a:lumMod val="50000"/>
                  </a:schemeClr>
                </a:solidFill>
                <a:latin typeface="Candara" pitchFamily="34" charset="0"/>
              </a:rPr>
              <a:t>IN THE JUDICIAL SYSTEM</a:t>
            </a:r>
            <a:endParaRPr lang="en-US" sz="3200" b="1" dirty="0">
              <a:solidFill>
                <a:schemeClr val="accent6">
                  <a:lumMod val="50000"/>
                </a:schemeClr>
              </a:solidFill>
            </a:endParaRPr>
          </a:p>
        </p:txBody>
      </p:sp>
    </p:spTree>
  </p:cSld>
  <p:clrMapOvr>
    <a:masterClrMapping/>
  </p:clrMapOvr>
  <p:transition advClick="0" advTm="3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42908"/>
          </a:xfrm>
        </p:spPr>
        <p:txBody>
          <a:bodyPr>
            <a:normAutofit fontScale="90000"/>
          </a:bodyPr>
          <a:lstStyle/>
          <a:p>
            <a:r>
              <a:rPr lang="en-US" b="1" dirty="0" smtClean="0">
                <a:latin typeface="+mn-lt"/>
              </a:rPr>
              <a:t>      National judicial data grid ( </a:t>
            </a:r>
            <a:r>
              <a:rPr lang="en-US" b="1" dirty="0" err="1" smtClean="0">
                <a:latin typeface="+mn-lt"/>
              </a:rPr>
              <a:t>njdg</a:t>
            </a:r>
            <a:r>
              <a:rPr lang="en-US" b="1" dirty="0" smtClean="0">
                <a:latin typeface="+mn-lt"/>
              </a:rPr>
              <a:t>)</a:t>
            </a:r>
            <a:endParaRPr lang="en-US" b="1" dirty="0">
              <a:latin typeface="+mn-lt"/>
            </a:endParaRPr>
          </a:p>
        </p:txBody>
      </p:sp>
      <p:sp>
        <p:nvSpPr>
          <p:cNvPr id="3" name="Content Placeholder 2"/>
          <p:cNvSpPr>
            <a:spLocks noGrp="1"/>
          </p:cNvSpPr>
          <p:nvPr>
            <p:ph idx="1"/>
          </p:nvPr>
        </p:nvSpPr>
        <p:spPr/>
        <p:txBody>
          <a:bodyPr/>
          <a:lstStyle/>
          <a:p>
            <a:pPr>
              <a:buNone/>
            </a:pPr>
            <a:r>
              <a:rPr lang="en-US" dirty="0" smtClean="0"/>
              <a:t>	</a:t>
            </a:r>
            <a:endParaRPr lang="en-US" dirty="0"/>
          </a:p>
        </p:txBody>
      </p:sp>
      <p:pic>
        <p:nvPicPr>
          <p:cNvPr id="4" name="Picture 3"/>
          <p:cNvPicPr/>
          <p:nvPr/>
        </p:nvPicPr>
        <p:blipFill>
          <a:blip r:embed="rId2"/>
          <a:srcRect r="11482" b="4687"/>
          <a:stretch>
            <a:fillRect/>
          </a:stretch>
        </p:blipFill>
        <p:spPr bwMode="auto">
          <a:xfrm>
            <a:off x="571472" y="1357298"/>
            <a:ext cx="8072462" cy="5199834"/>
          </a:xfrm>
          <a:prstGeom prst="rect">
            <a:avLst/>
          </a:prstGeom>
          <a:noFill/>
          <a:ln w="9525">
            <a:noFill/>
            <a:miter lim="800000"/>
            <a:headEnd/>
            <a:tailEnd/>
          </a:ln>
        </p:spPr>
      </p:pic>
    </p:spTree>
  </p:cSld>
  <p:clrMapOvr>
    <a:masterClrMapping/>
  </p:clrMapOvr>
  <p:transition advClick="0" advTm="3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45719"/>
          </a:xfrm>
        </p:spPr>
        <p:txBody>
          <a:bodyPr>
            <a:normAutofit fontScale="90000"/>
          </a:bodyPr>
          <a:lstStyle/>
          <a:p>
            <a:endParaRPr lang="en-US" dirty="0"/>
          </a:p>
        </p:txBody>
      </p:sp>
      <p:pic>
        <p:nvPicPr>
          <p:cNvPr id="4" name="Content Placeholder 3"/>
          <p:cNvPicPr>
            <a:picLocks noGrp="1"/>
          </p:cNvPicPr>
          <p:nvPr>
            <p:ph idx="1"/>
          </p:nvPr>
        </p:nvPicPr>
        <p:blipFill>
          <a:blip r:embed="rId2"/>
          <a:srcRect r="3344" b="5586"/>
          <a:stretch>
            <a:fillRect/>
          </a:stretch>
        </p:blipFill>
        <p:spPr bwMode="auto">
          <a:xfrm>
            <a:off x="357158" y="1571612"/>
            <a:ext cx="8429684" cy="4937125"/>
          </a:xfrm>
          <a:prstGeom prst="rect">
            <a:avLst/>
          </a:prstGeom>
          <a:noFill/>
          <a:ln w="9525">
            <a:noFill/>
            <a:miter lim="800000"/>
            <a:headEnd/>
            <a:tailEnd/>
          </a:ln>
        </p:spPr>
      </p:pic>
    </p:spTree>
  </p:cSld>
  <p:clrMapOvr>
    <a:masterClrMapping/>
  </p:clrMapOvr>
  <p:transition advClick="0" advTm="3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rcRect r="3344" b="5586"/>
          <a:stretch>
            <a:fillRect/>
          </a:stretch>
        </p:blipFill>
        <p:spPr bwMode="auto">
          <a:xfrm>
            <a:off x="494194" y="1428750"/>
            <a:ext cx="8308011" cy="5072063"/>
          </a:xfrm>
          <a:prstGeom prst="rect">
            <a:avLst/>
          </a:prstGeom>
          <a:noFill/>
          <a:ln w="9525">
            <a:noFill/>
            <a:miter lim="800000"/>
            <a:headEnd/>
            <a:tailEnd/>
          </a:ln>
        </p:spPr>
      </p:pic>
    </p:spTree>
  </p:cSld>
  <p:clrMapOvr>
    <a:masterClrMapping/>
  </p:clrMapOvr>
  <p:transition advClick="0" advTm="3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42910" y="1357298"/>
            <a:ext cx="8258204" cy="5214950"/>
          </a:xfrm>
        </p:spPr>
        <p:txBody>
          <a:bodyPr>
            <a:normAutofit/>
          </a:bodyPr>
          <a:lstStyle/>
          <a:p>
            <a:pPr>
              <a:buNone/>
            </a:pPr>
            <a:r>
              <a:rPr lang="en-US" dirty="0" smtClean="0"/>
              <a:t>	</a:t>
            </a:r>
            <a:r>
              <a:rPr lang="en-US" b="1" dirty="0" smtClean="0">
                <a:solidFill>
                  <a:schemeClr val="accent2">
                    <a:lumMod val="75000"/>
                  </a:schemeClr>
                </a:solidFill>
                <a:latin typeface="Candara" pitchFamily="34" charset="0"/>
              </a:rPr>
              <a:t>Month-wise </a:t>
            </a:r>
            <a:r>
              <a:rPr lang="en-US" b="1" dirty="0" err="1" smtClean="0">
                <a:solidFill>
                  <a:schemeClr val="accent2">
                    <a:lumMod val="75000"/>
                  </a:schemeClr>
                </a:solidFill>
                <a:latin typeface="Candara" pitchFamily="34" charset="0"/>
              </a:rPr>
              <a:t>eTransactions</a:t>
            </a:r>
            <a:r>
              <a:rPr lang="en-US" b="1" dirty="0" smtClean="0">
                <a:solidFill>
                  <a:schemeClr val="accent2">
                    <a:lumMod val="75000"/>
                  </a:schemeClr>
                </a:solidFill>
                <a:latin typeface="Candara" pitchFamily="34" charset="0"/>
              </a:rPr>
              <a:t> through </a:t>
            </a:r>
            <a:r>
              <a:rPr lang="en-US" b="1" dirty="0" err="1" smtClean="0">
                <a:solidFill>
                  <a:schemeClr val="accent2">
                    <a:lumMod val="75000"/>
                  </a:schemeClr>
                </a:solidFill>
                <a:latin typeface="Candara" pitchFamily="34" charset="0"/>
              </a:rPr>
              <a:t>eCourts</a:t>
            </a:r>
            <a:r>
              <a:rPr lang="en-US" b="1" dirty="0" smtClean="0">
                <a:solidFill>
                  <a:schemeClr val="accent2">
                    <a:lumMod val="75000"/>
                  </a:schemeClr>
                </a:solidFill>
                <a:latin typeface="Candara" pitchFamily="34" charset="0"/>
              </a:rPr>
              <a:t> National </a:t>
            </a:r>
            <a:r>
              <a:rPr lang="en-US" b="1" dirty="0" smtClean="0">
                <a:solidFill>
                  <a:schemeClr val="accent2">
                    <a:lumMod val="75000"/>
                  </a:schemeClr>
                </a:solidFill>
                <a:latin typeface="Candara" pitchFamily="34" charset="0"/>
              </a:rPr>
              <a:t>portal</a:t>
            </a:r>
          </a:p>
          <a:p>
            <a:pPr>
              <a:buNone/>
            </a:pPr>
            <a:endParaRPr lang="en-US" b="1" dirty="0" smtClean="0">
              <a:latin typeface="Candara" pitchFamily="34" charset="0"/>
            </a:endParaRPr>
          </a:p>
          <a:p>
            <a:pPr>
              <a:buNone/>
            </a:pPr>
            <a:r>
              <a:rPr lang="en-US" b="1" dirty="0" smtClean="0">
                <a:latin typeface="Candara" pitchFamily="34" charset="0"/>
              </a:rPr>
              <a:t>	</a:t>
            </a:r>
            <a:r>
              <a:rPr lang="en-US" b="1" dirty="0" smtClean="0">
                <a:solidFill>
                  <a:schemeClr val="accent4">
                    <a:lumMod val="50000"/>
                  </a:schemeClr>
                </a:solidFill>
                <a:latin typeface="Candara" pitchFamily="34" charset="0"/>
              </a:rPr>
              <a:t> </a:t>
            </a:r>
            <a:r>
              <a:rPr lang="en-US" b="1" dirty="0" smtClean="0">
                <a:solidFill>
                  <a:schemeClr val="accent4">
                    <a:lumMod val="50000"/>
                  </a:schemeClr>
                </a:solidFill>
                <a:latin typeface="Candara" pitchFamily="34" charset="0"/>
              </a:rPr>
              <a:t>07-08-2013 to </a:t>
            </a:r>
            <a:r>
              <a:rPr lang="en-US" b="1" dirty="0" smtClean="0">
                <a:solidFill>
                  <a:schemeClr val="accent4">
                    <a:lumMod val="50000"/>
                  </a:schemeClr>
                </a:solidFill>
                <a:latin typeface="Candara" pitchFamily="34" charset="0"/>
              </a:rPr>
              <a:t>31-08-2013		 </a:t>
            </a:r>
            <a:r>
              <a:rPr lang="en-US" b="1" dirty="0" smtClean="0">
                <a:solidFill>
                  <a:schemeClr val="accent4">
                    <a:lumMod val="50000"/>
                  </a:schemeClr>
                </a:solidFill>
                <a:latin typeface="Candara" pitchFamily="34" charset="0"/>
              </a:rPr>
              <a:t>1,05,790</a:t>
            </a:r>
          </a:p>
          <a:p>
            <a:pPr>
              <a:buNone/>
            </a:pPr>
            <a:r>
              <a:rPr lang="en-US" b="1" dirty="0" smtClean="0">
                <a:latin typeface="Candara" pitchFamily="34" charset="0"/>
              </a:rPr>
              <a:t>	 </a:t>
            </a:r>
            <a:r>
              <a:rPr lang="en-US" b="1" dirty="0" smtClean="0">
                <a:latin typeface="Candara" pitchFamily="34" charset="0"/>
              </a:rPr>
              <a:t>01-09-2013 to 30-09-2013 </a:t>
            </a:r>
            <a:r>
              <a:rPr lang="en-US" b="1" dirty="0" smtClean="0">
                <a:latin typeface="Candara" pitchFamily="34" charset="0"/>
              </a:rPr>
              <a:t>	13,42,894</a:t>
            </a:r>
            <a:endParaRPr lang="en-US" b="1" dirty="0" smtClean="0">
              <a:latin typeface="Candara" pitchFamily="34" charset="0"/>
            </a:endParaRPr>
          </a:p>
          <a:p>
            <a:pPr>
              <a:buNone/>
            </a:pPr>
            <a:r>
              <a:rPr lang="en-US" b="1" dirty="0" smtClean="0">
                <a:latin typeface="Candara" pitchFamily="34" charset="0"/>
              </a:rPr>
              <a:t>	 </a:t>
            </a:r>
            <a:r>
              <a:rPr lang="en-US" b="1" dirty="0" smtClean="0">
                <a:solidFill>
                  <a:schemeClr val="accent4">
                    <a:lumMod val="75000"/>
                  </a:schemeClr>
                </a:solidFill>
                <a:latin typeface="Candara" pitchFamily="34" charset="0"/>
              </a:rPr>
              <a:t>01-10-2013 </a:t>
            </a:r>
            <a:r>
              <a:rPr lang="en-US" b="1" dirty="0" smtClean="0">
                <a:solidFill>
                  <a:schemeClr val="accent4">
                    <a:lumMod val="75000"/>
                  </a:schemeClr>
                </a:solidFill>
                <a:latin typeface="Candara" pitchFamily="34" charset="0"/>
              </a:rPr>
              <a:t>to </a:t>
            </a:r>
            <a:r>
              <a:rPr lang="en-US" b="1" dirty="0" smtClean="0">
                <a:solidFill>
                  <a:schemeClr val="accent4">
                    <a:lumMod val="75000"/>
                  </a:schemeClr>
                </a:solidFill>
                <a:latin typeface="Candara" pitchFamily="34" charset="0"/>
              </a:rPr>
              <a:t>31-10-2013		 </a:t>
            </a:r>
            <a:r>
              <a:rPr lang="en-US" b="1" dirty="0" smtClean="0">
                <a:solidFill>
                  <a:schemeClr val="accent4">
                    <a:lumMod val="75000"/>
                  </a:schemeClr>
                </a:solidFill>
                <a:latin typeface="Candara" pitchFamily="34" charset="0"/>
              </a:rPr>
              <a:t>31,09,045</a:t>
            </a:r>
          </a:p>
          <a:p>
            <a:pPr>
              <a:buNone/>
            </a:pPr>
            <a:r>
              <a:rPr lang="en-US" b="1" dirty="0" smtClean="0">
                <a:latin typeface="Candara" pitchFamily="34" charset="0"/>
              </a:rPr>
              <a:t>	 </a:t>
            </a:r>
            <a:r>
              <a:rPr lang="en-US" b="1" dirty="0" smtClean="0">
                <a:latin typeface="Candara" pitchFamily="34" charset="0"/>
              </a:rPr>
              <a:t>01-11-2013 to 30-11-2013 </a:t>
            </a:r>
            <a:r>
              <a:rPr lang="en-US" b="1" dirty="0" smtClean="0">
                <a:latin typeface="Candara" pitchFamily="34" charset="0"/>
              </a:rPr>
              <a:t>		41,33,381</a:t>
            </a:r>
            <a:endParaRPr lang="en-US" b="1" dirty="0" smtClean="0">
              <a:latin typeface="Candara" pitchFamily="34" charset="0"/>
            </a:endParaRPr>
          </a:p>
          <a:p>
            <a:pPr>
              <a:buNone/>
            </a:pPr>
            <a:r>
              <a:rPr lang="en-US" b="1" dirty="0" smtClean="0">
                <a:latin typeface="Candara" pitchFamily="34" charset="0"/>
              </a:rPr>
              <a:t>	</a:t>
            </a:r>
            <a:r>
              <a:rPr lang="en-US" b="1" dirty="0" smtClean="0">
                <a:latin typeface="Candara" pitchFamily="34" charset="0"/>
              </a:rPr>
              <a:t> </a:t>
            </a:r>
            <a:r>
              <a:rPr lang="en-US" b="1" dirty="0" smtClean="0">
                <a:solidFill>
                  <a:schemeClr val="accent4">
                    <a:lumMod val="75000"/>
                  </a:schemeClr>
                </a:solidFill>
                <a:latin typeface="Candara" pitchFamily="34" charset="0"/>
              </a:rPr>
              <a:t>01-12-2013 </a:t>
            </a:r>
            <a:r>
              <a:rPr lang="en-US" b="1" dirty="0" smtClean="0">
                <a:solidFill>
                  <a:schemeClr val="accent4">
                    <a:lumMod val="75000"/>
                  </a:schemeClr>
                </a:solidFill>
                <a:latin typeface="Candara" pitchFamily="34" charset="0"/>
              </a:rPr>
              <a:t>to </a:t>
            </a:r>
            <a:r>
              <a:rPr lang="en-US" b="1" dirty="0" smtClean="0">
                <a:solidFill>
                  <a:schemeClr val="accent4">
                    <a:lumMod val="75000"/>
                  </a:schemeClr>
                </a:solidFill>
                <a:latin typeface="Candara" pitchFamily="34" charset="0"/>
              </a:rPr>
              <a:t>30-12-2013		 </a:t>
            </a:r>
            <a:r>
              <a:rPr lang="en-US" b="1" dirty="0" smtClean="0">
                <a:solidFill>
                  <a:schemeClr val="accent4">
                    <a:lumMod val="75000"/>
                  </a:schemeClr>
                </a:solidFill>
                <a:latin typeface="Candara" pitchFamily="34" charset="0"/>
              </a:rPr>
              <a:t>1,34,87,618</a:t>
            </a:r>
          </a:p>
          <a:p>
            <a:pPr>
              <a:buNone/>
            </a:pPr>
            <a:endParaRPr lang="en-US" b="1" dirty="0">
              <a:latin typeface="Candara" pitchFamily="34" charset="0"/>
            </a:endParaRPr>
          </a:p>
        </p:txBody>
      </p:sp>
    </p:spTree>
  </p:cSld>
  <p:clrMapOvr>
    <a:masterClrMapping/>
  </p:clrMapOvr>
  <p:transition advClick="0" advTm="3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685916"/>
          </a:xfrm>
        </p:spPr>
        <p:txBody>
          <a:bodyPr/>
          <a:lstStyle/>
          <a:p>
            <a:endParaRPr lang="en-US" dirty="0"/>
          </a:p>
        </p:txBody>
      </p:sp>
      <p:sp>
        <p:nvSpPr>
          <p:cNvPr id="3" name="Content Placeholder 2"/>
          <p:cNvSpPr>
            <a:spLocks noGrp="1"/>
          </p:cNvSpPr>
          <p:nvPr>
            <p:ph idx="1"/>
          </p:nvPr>
        </p:nvSpPr>
        <p:spPr>
          <a:xfrm>
            <a:off x="304800" y="2857496"/>
            <a:ext cx="8686800" cy="3222629"/>
          </a:xfrm>
        </p:spPr>
        <p:txBody>
          <a:bodyPr>
            <a:normAutofit lnSpcReduction="10000"/>
          </a:bodyPr>
          <a:lstStyle/>
          <a:p>
            <a:pPr>
              <a:buNone/>
            </a:pPr>
            <a:r>
              <a:rPr lang="en-US" dirty="0" smtClean="0"/>
              <a:t>	</a:t>
            </a:r>
          </a:p>
          <a:p>
            <a:pPr>
              <a:buNone/>
            </a:pPr>
            <a:r>
              <a:rPr lang="en-US" sz="4400" b="1" dirty="0" smtClean="0">
                <a:latin typeface="Candara" pitchFamily="34" charset="0"/>
              </a:rPr>
              <a:t>	It is fine to celebrate success, but it is more important to heed the lessons of failure.</a:t>
            </a:r>
          </a:p>
          <a:p>
            <a:pPr>
              <a:buNone/>
            </a:pPr>
            <a:r>
              <a:rPr lang="en-US" sz="4400" b="1" dirty="0" smtClean="0">
                <a:latin typeface="Candara" pitchFamily="34" charset="0"/>
              </a:rPr>
              <a:t>						Bill Gates</a:t>
            </a:r>
          </a:p>
        </p:txBody>
      </p:sp>
      <p:pic>
        <p:nvPicPr>
          <p:cNvPr id="4" name="Picture 3" descr="http://ecourts.gov.in/images/header.jpg"/>
          <p:cNvPicPr/>
          <p:nvPr/>
        </p:nvPicPr>
        <p:blipFill>
          <a:blip r:embed="rId2"/>
          <a:srcRect b="6829"/>
          <a:stretch>
            <a:fillRect/>
          </a:stretch>
        </p:blipFill>
        <p:spPr bwMode="auto">
          <a:xfrm>
            <a:off x="214282" y="357166"/>
            <a:ext cx="8715436" cy="2143140"/>
          </a:xfrm>
          <a:prstGeom prst="rect">
            <a:avLst/>
          </a:prstGeom>
          <a:noFill/>
          <a:ln w="9525">
            <a:noFill/>
            <a:miter lim="800000"/>
            <a:headEnd/>
            <a:tailEnd/>
          </a:ln>
        </p:spPr>
      </p:pic>
    </p:spTree>
  </p:cSld>
  <p:clrMapOvr>
    <a:masterClrMapping/>
  </p:clrMapOvr>
  <p:transition advClick="0" advTm="3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4422"/>
            <a:ext cx="8686800" cy="4865703"/>
          </a:xfrm>
        </p:spPr>
        <p:txBody>
          <a:bodyPr/>
          <a:lstStyle/>
          <a:p>
            <a:pPr>
              <a:buNone/>
            </a:pPr>
            <a:r>
              <a:rPr lang="en-US" dirty="0" smtClean="0"/>
              <a:t>	</a:t>
            </a:r>
            <a:r>
              <a:rPr lang="en-US" sz="3600" b="1" dirty="0" smtClean="0">
                <a:latin typeface="Candara" pitchFamily="34" charset="0"/>
              </a:rPr>
              <a:t>Indian Judiciary is in urgent need of </a:t>
            </a:r>
            <a:r>
              <a:rPr lang="en-US" sz="3600" b="1" dirty="0" smtClean="0">
                <a:solidFill>
                  <a:schemeClr val="bg2">
                    <a:lumMod val="50000"/>
                  </a:schemeClr>
                </a:solidFill>
                <a:latin typeface="Candara" pitchFamily="34" charset="0"/>
              </a:rPr>
              <a:t>re-engineering</a:t>
            </a:r>
            <a:r>
              <a:rPr lang="en-US" sz="3600" b="1" dirty="0" smtClean="0">
                <a:latin typeface="Candara" pitchFamily="34" charset="0"/>
              </a:rPr>
              <a:t> its processes to optimize the use of its human resources and bring about </a:t>
            </a:r>
            <a:r>
              <a:rPr lang="en-US" sz="3600" b="1" dirty="0" smtClean="0">
                <a:solidFill>
                  <a:schemeClr val="bg2">
                    <a:lumMod val="50000"/>
                  </a:schemeClr>
                </a:solidFill>
                <a:latin typeface="Candara" pitchFamily="34" charset="0"/>
              </a:rPr>
              <a:t>change management </a:t>
            </a:r>
            <a:r>
              <a:rPr lang="en-US" sz="3600" b="1" dirty="0" smtClean="0">
                <a:latin typeface="Candara" pitchFamily="34" charset="0"/>
              </a:rPr>
              <a:t>by harnessing the potentiality of the available Information and Communication Technology (ICT) to its fullest extent.</a:t>
            </a:r>
            <a:endParaRPr lang="en-IN" sz="3600" b="1" dirty="0">
              <a:latin typeface="Candara" pitchFamily="34" charset="0"/>
            </a:endParaRPr>
          </a:p>
        </p:txBody>
      </p:sp>
      <p:sp>
        <p:nvSpPr>
          <p:cNvPr id="5" name="Content Placeholder 2"/>
          <p:cNvSpPr txBox="1">
            <a:spLocks/>
          </p:cNvSpPr>
          <p:nvPr/>
        </p:nvSpPr>
        <p:spPr>
          <a:xfrm>
            <a:off x="457200" y="500042"/>
            <a:ext cx="8686800" cy="936620"/>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IN"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1000"/>
                                        <p:tgtEl>
                                          <p:spTgt spid="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a:t>
            </a:r>
          </a:p>
          <a:p>
            <a:pPr>
              <a:buNone/>
            </a:pPr>
            <a:r>
              <a:rPr lang="en-US" sz="3600" b="1" dirty="0" smtClean="0">
                <a:latin typeface="Candara" pitchFamily="34" charset="0"/>
              </a:rPr>
              <a:t>	The objective of this exercise </a:t>
            </a:r>
            <a:r>
              <a:rPr lang="en-US" sz="3600" b="1" dirty="0" smtClean="0">
                <a:solidFill>
                  <a:schemeClr val="bg2">
                    <a:lumMod val="50000"/>
                  </a:schemeClr>
                </a:solidFill>
                <a:latin typeface="Candara" pitchFamily="34" charset="0"/>
              </a:rPr>
              <a:t>is to enhance judicial productivity</a:t>
            </a:r>
            <a:r>
              <a:rPr lang="en-US" sz="3600" b="1" dirty="0" smtClean="0">
                <a:latin typeface="Candara" pitchFamily="34" charset="0"/>
              </a:rPr>
              <a:t> both </a:t>
            </a:r>
            <a:r>
              <a:rPr lang="en-US" sz="3600" b="1" dirty="0" smtClean="0">
                <a:solidFill>
                  <a:schemeClr val="bg2">
                    <a:lumMod val="50000"/>
                  </a:schemeClr>
                </a:solidFill>
                <a:latin typeface="Candara" pitchFamily="34" charset="0"/>
              </a:rPr>
              <a:t>qualitatively </a:t>
            </a:r>
            <a:r>
              <a:rPr lang="en-US" sz="3600" b="1" dirty="0" smtClean="0">
                <a:latin typeface="Candara" pitchFamily="34" charset="0"/>
              </a:rPr>
              <a:t>and </a:t>
            </a:r>
            <a:r>
              <a:rPr lang="en-US" sz="3600" b="1" dirty="0" smtClean="0">
                <a:solidFill>
                  <a:schemeClr val="bg2">
                    <a:lumMod val="50000"/>
                  </a:schemeClr>
                </a:solidFill>
                <a:latin typeface="Candara" pitchFamily="34" charset="0"/>
              </a:rPr>
              <a:t>quantitatively </a:t>
            </a:r>
            <a:r>
              <a:rPr lang="en-US" sz="3600" b="1" dirty="0" smtClean="0">
                <a:latin typeface="Candara" pitchFamily="34" charset="0"/>
              </a:rPr>
              <a:t>as also make the justice delivery system </a:t>
            </a:r>
            <a:r>
              <a:rPr lang="en-US" sz="4400" b="1" dirty="0" smtClean="0">
                <a:solidFill>
                  <a:schemeClr val="accent4">
                    <a:lumMod val="75000"/>
                  </a:schemeClr>
                </a:solidFill>
                <a:latin typeface="Candara" pitchFamily="34" charset="0"/>
              </a:rPr>
              <a:t>affordable, accessible, cost effective, transparent and accountable</a:t>
            </a:r>
            <a:r>
              <a:rPr lang="en-US" sz="3600" b="1" dirty="0" smtClean="0">
                <a:solidFill>
                  <a:schemeClr val="accent4">
                    <a:lumMod val="75000"/>
                  </a:schemeClr>
                </a:solidFill>
                <a:latin typeface="Candara" pitchFamily="34" charset="0"/>
              </a:rPr>
              <a:t>.</a:t>
            </a:r>
          </a:p>
        </p:txBody>
      </p:sp>
    </p:spTree>
  </p:cSld>
  <p:clrMapOvr>
    <a:masterClrMapping/>
  </p:clrMapOvr>
  <p:transition advClick="0" advTm="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00108"/>
            <a:ext cx="8401080" cy="5580083"/>
          </a:xfrm>
        </p:spPr>
        <p:txBody>
          <a:bodyPr>
            <a:normAutofit fontScale="70000" lnSpcReduction="20000"/>
          </a:bodyPr>
          <a:lstStyle/>
          <a:p>
            <a:pPr>
              <a:buNone/>
            </a:pPr>
            <a:endParaRPr lang="en-US" b="1" dirty="0" smtClean="0"/>
          </a:p>
          <a:p>
            <a:pPr>
              <a:buNone/>
            </a:pPr>
            <a:r>
              <a:rPr lang="en-US" dirty="0" smtClean="0"/>
              <a:t>	</a:t>
            </a:r>
            <a:r>
              <a:rPr lang="en-US" sz="3800" b="1" dirty="0" smtClean="0">
                <a:latin typeface="Candara" pitchFamily="34" charset="0"/>
              </a:rPr>
              <a:t>One of the references made to the E-Committee is to create support systems by framing policies and implementation plan in following areas:</a:t>
            </a:r>
          </a:p>
          <a:p>
            <a:pPr>
              <a:buNone/>
            </a:pPr>
            <a:r>
              <a:rPr lang="en-US" sz="3800" b="1" dirty="0" smtClean="0">
                <a:latin typeface="Candara" pitchFamily="34" charset="0"/>
              </a:rPr>
              <a:t>	</a:t>
            </a:r>
          </a:p>
          <a:p>
            <a:pPr>
              <a:buNone/>
            </a:pPr>
            <a:r>
              <a:rPr lang="en-US" sz="3800" b="1" dirty="0" smtClean="0">
                <a:latin typeface="Candara" pitchFamily="34" charset="0"/>
              </a:rPr>
              <a:t>	</a:t>
            </a:r>
            <a:r>
              <a:rPr lang="en-US" sz="3800" b="1" dirty="0" smtClean="0">
                <a:solidFill>
                  <a:schemeClr val="accent3">
                    <a:lumMod val="50000"/>
                  </a:schemeClr>
                </a:solidFill>
                <a:latin typeface="Candara" pitchFamily="34" charset="0"/>
              </a:rPr>
              <a:t>a) To create training for judges and administrative staff </a:t>
            </a:r>
            <a:r>
              <a:rPr lang="en-US" sz="3800" b="1" smtClean="0">
                <a:solidFill>
                  <a:schemeClr val="accent3">
                    <a:lumMod val="50000"/>
                  </a:schemeClr>
                </a:solidFill>
                <a:latin typeface="Candara" pitchFamily="34" charset="0"/>
              </a:rPr>
              <a:t>in the courts</a:t>
            </a:r>
            <a:endParaRPr lang="en-US" sz="3800" b="1" dirty="0" smtClean="0">
              <a:solidFill>
                <a:schemeClr val="accent3">
                  <a:lumMod val="50000"/>
                </a:schemeClr>
              </a:solidFill>
              <a:latin typeface="Candara" pitchFamily="34" charset="0"/>
            </a:endParaRPr>
          </a:p>
          <a:p>
            <a:pPr>
              <a:buNone/>
            </a:pPr>
            <a:r>
              <a:rPr lang="en-US" sz="3800" b="1" dirty="0" smtClean="0">
                <a:latin typeface="Candara" pitchFamily="34" charset="0"/>
              </a:rPr>
              <a:t>	b) To create a cadre of trainers and trouble-shooters for each court complex</a:t>
            </a:r>
          </a:p>
          <a:p>
            <a:pPr>
              <a:buNone/>
            </a:pPr>
            <a:r>
              <a:rPr lang="en-US" sz="3800" b="1" dirty="0" smtClean="0">
                <a:latin typeface="Candara" pitchFamily="34" charset="0"/>
              </a:rPr>
              <a:t>	</a:t>
            </a:r>
            <a:r>
              <a:rPr lang="en-US" sz="3800" b="1" dirty="0" smtClean="0">
                <a:solidFill>
                  <a:schemeClr val="accent3">
                    <a:lumMod val="50000"/>
                  </a:schemeClr>
                </a:solidFill>
                <a:latin typeface="Candara" pitchFamily="34" charset="0"/>
              </a:rPr>
              <a:t>c) To suggest ways and means to ensure the smooth running of the computer systems, including therein availability of power supply, peripherals, stationary etc.</a:t>
            </a:r>
          </a:p>
          <a:p>
            <a:pPr>
              <a:buNone/>
            </a:pPr>
            <a:r>
              <a:rPr lang="en-US" sz="3800" b="1" dirty="0" smtClean="0">
                <a:latin typeface="Candara" pitchFamily="34" charset="0"/>
              </a:rPr>
              <a:t>	d) To suggest methods to make access to justice and  availability of information more litigant friendly.</a:t>
            </a:r>
            <a:endParaRPr lang="en-US" sz="3800" b="1" dirty="0">
              <a:latin typeface="Candara" pitchFamily="34" charset="0"/>
            </a:endParaRPr>
          </a:p>
        </p:txBody>
      </p:sp>
    </p:spTree>
  </p:cSld>
  <p:clrMapOvr>
    <a:masterClrMapping/>
  </p:clrMapOvr>
  <p:transition advClick="0" advTm="3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sz="4000" b="1" dirty="0" smtClean="0">
                <a:solidFill>
                  <a:schemeClr val="accent3">
                    <a:lumMod val="75000"/>
                  </a:schemeClr>
                </a:solidFill>
                <a:latin typeface="Candara" pitchFamily="34" charset="0"/>
              </a:rPr>
              <a:t> In Phase I</a:t>
            </a:r>
          </a:p>
          <a:p>
            <a:pPr>
              <a:buNone/>
            </a:pPr>
            <a:r>
              <a:rPr lang="en-US" sz="3600" b="1" dirty="0" smtClean="0">
                <a:latin typeface="Candara" pitchFamily="34" charset="0"/>
              </a:rPr>
              <a:t>	• All the Judges in India will have laptops (notebooks) for</a:t>
            </a:r>
          </a:p>
          <a:p>
            <a:pPr>
              <a:buNone/>
            </a:pPr>
            <a:r>
              <a:rPr lang="en-US" sz="3600" b="1" dirty="0" smtClean="0">
                <a:latin typeface="Candara" pitchFamily="34" charset="0"/>
              </a:rPr>
              <a:t>	discharge of their judicial and administrative functions at the requisite work places with connectivity and appropriately developed skills.</a:t>
            </a:r>
          </a:p>
          <a:p>
            <a:pPr>
              <a:buNone/>
            </a:pPr>
            <a:r>
              <a:rPr lang="en-US" sz="3600" b="1" dirty="0" smtClean="0">
                <a:latin typeface="Candara" pitchFamily="34" charset="0"/>
              </a:rPr>
              <a:t>	</a:t>
            </a:r>
            <a:r>
              <a:rPr lang="en-US" sz="3600" b="1" dirty="0" smtClean="0">
                <a:solidFill>
                  <a:schemeClr val="accent5">
                    <a:lumMod val="75000"/>
                  </a:schemeClr>
                </a:solidFill>
                <a:latin typeface="Candara" pitchFamily="34" charset="0"/>
              </a:rPr>
              <a:t>• Awareness and introduction of ICT and computer based</a:t>
            </a:r>
          </a:p>
          <a:p>
            <a:pPr>
              <a:buNone/>
            </a:pPr>
            <a:r>
              <a:rPr lang="en-US" sz="3600" b="1" dirty="0" smtClean="0">
                <a:solidFill>
                  <a:schemeClr val="accent5">
                    <a:lumMod val="75000"/>
                  </a:schemeClr>
                </a:solidFill>
                <a:latin typeface="Candara" pitchFamily="34" charset="0"/>
              </a:rPr>
              <a:t>	environment in the Judicial System.</a:t>
            </a:r>
          </a:p>
          <a:p>
            <a:pPr>
              <a:buNone/>
            </a:pPr>
            <a:r>
              <a:rPr lang="en-US" sz="3600" b="1" dirty="0" smtClean="0">
                <a:latin typeface="Candara" pitchFamily="34" charset="0"/>
              </a:rPr>
              <a:t>	• Video conferencing between court and prison at 100 locations.</a:t>
            </a:r>
          </a:p>
          <a:p>
            <a:pPr>
              <a:buNone/>
            </a:pPr>
            <a:r>
              <a:rPr lang="en-US" sz="3600" b="1" dirty="0" smtClean="0">
                <a:latin typeface="Candara" pitchFamily="34" charset="0"/>
              </a:rPr>
              <a:t>	</a:t>
            </a:r>
            <a:r>
              <a:rPr lang="en-US" sz="3600" b="1" dirty="0" smtClean="0">
                <a:solidFill>
                  <a:schemeClr val="accent5">
                    <a:lumMod val="75000"/>
                  </a:schemeClr>
                </a:solidFill>
                <a:latin typeface="Candara" pitchFamily="34" charset="0"/>
              </a:rPr>
              <a:t>• A fully developed and highly informative</a:t>
            </a:r>
          </a:p>
          <a:p>
            <a:pPr>
              <a:buNone/>
            </a:pPr>
            <a:r>
              <a:rPr lang="en-US" sz="3600" b="1" dirty="0" smtClean="0">
                <a:solidFill>
                  <a:schemeClr val="accent5">
                    <a:lumMod val="75000"/>
                  </a:schemeClr>
                </a:solidFill>
                <a:latin typeface="Candara" pitchFamily="34" charset="0"/>
              </a:rPr>
              <a:t>	Website – </a:t>
            </a:r>
            <a:r>
              <a:rPr lang="en-US" sz="3600" b="1" dirty="0" smtClean="0">
                <a:solidFill>
                  <a:schemeClr val="accent2"/>
                </a:solidFill>
                <a:latin typeface="Candara" pitchFamily="34" charset="0"/>
              </a:rPr>
              <a:t>www.indianjudiciary.in</a:t>
            </a:r>
            <a:endParaRPr lang="en-US" sz="3600" b="1" dirty="0">
              <a:solidFill>
                <a:schemeClr val="accent2"/>
              </a:solidFill>
              <a:latin typeface="Candara" pitchFamily="34" charset="0"/>
            </a:endParaRPr>
          </a:p>
        </p:txBody>
      </p:sp>
    </p:spTree>
  </p:cSld>
  <p:clrMapOvr>
    <a:masterClrMapping/>
  </p:clrMapOvr>
  <p:transition advClick="0" advTm="3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latin typeface="Candara" pitchFamily="34" charset="0"/>
              </a:rPr>
              <a:t>	</a:t>
            </a:r>
          </a:p>
          <a:p>
            <a:pPr>
              <a:buNone/>
            </a:pPr>
            <a:r>
              <a:rPr lang="en-US" b="1" dirty="0" smtClean="0">
                <a:latin typeface="Candara" pitchFamily="34" charset="0"/>
              </a:rPr>
              <a:t>	• Creation of National Judicial Data Grid</a:t>
            </a:r>
          </a:p>
          <a:p>
            <a:pPr>
              <a:buNone/>
            </a:pPr>
            <a:r>
              <a:rPr lang="en-US" b="1" dirty="0" smtClean="0">
                <a:latin typeface="Candara" pitchFamily="34" charset="0"/>
              </a:rPr>
              <a:t>	</a:t>
            </a:r>
            <a:r>
              <a:rPr lang="en-US" b="1" dirty="0" smtClean="0">
                <a:solidFill>
                  <a:schemeClr val="accent5">
                    <a:lumMod val="75000"/>
                  </a:schemeClr>
                </a:solidFill>
                <a:latin typeface="Candara" pitchFamily="34" charset="0"/>
              </a:rPr>
              <a:t>• Creation of Committees and High Court Level Committees to monitor and guide the ICT implementation in the court complexes</a:t>
            </a:r>
          </a:p>
          <a:p>
            <a:pPr>
              <a:buNone/>
            </a:pPr>
            <a:r>
              <a:rPr lang="en-US" b="1" dirty="0" smtClean="0">
                <a:latin typeface="Candara" pitchFamily="34" charset="0"/>
              </a:rPr>
              <a:t>	• Implementation of Wi-Fi at Supreme Court and High Court premise.</a:t>
            </a:r>
          </a:p>
          <a:p>
            <a:pPr>
              <a:buNone/>
            </a:pPr>
            <a:r>
              <a:rPr lang="en-US" b="1" dirty="0" smtClean="0">
                <a:latin typeface="Candara" pitchFamily="34" charset="0"/>
              </a:rPr>
              <a:t>	</a:t>
            </a:r>
            <a:r>
              <a:rPr lang="en-US" b="1" dirty="0" smtClean="0">
                <a:solidFill>
                  <a:schemeClr val="accent5">
                    <a:lumMod val="75000"/>
                  </a:schemeClr>
                </a:solidFill>
                <a:latin typeface="Candara" pitchFamily="34" charset="0"/>
              </a:rPr>
              <a:t>• Computer Room at court complexes.</a:t>
            </a:r>
            <a:endParaRPr lang="en-US" b="1" dirty="0">
              <a:solidFill>
                <a:schemeClr val="accent5">
                  <a:lumMod val="75000"/>
                </a:schemeClr>
              </a:solidFill>
              <a:latin typeface="Candara" pitchFamily="34" charset="0"/>
            </a:endParaRPr>
          </a:p>
        </p:txBody>
      </p:sp>
    </p:spTree>
  </p:cSld>
  <p:clrMapOvr>
    <a:masterClrMapping/>
  </p:clrMapOvr>
  <p:transition advClick="0" advTm="3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04800" y="1285860"/>
            <a:ext cx="8686800" cy="5357850"/>
          </a:xfrm>
        </p:spPr>
        <p:txBody>
          <a:bodyPr>
            <a:normAutofit fontScale="77500" lnSpcReduction="20000"/>
          </a:bodyPr>
          <a:lstStyle/>
          <a:p>
            <a:pPr>
              <a:buNone/>
            </a:pPr>
            <a:r>
              <a:rPr lang="en-US" dirty="0" smtClean="0"/>
              <a:t>	</a:t>
            </a:r>
          </a:p>
          <a:p>
            <a:pPr>
              <a:buNone/>
            </a:pPr>
            <a:r>
              <a:rPr lang="en-US" sz="3600" b="1" dirty="0" smtClean="0">
                <a:solidFill>
                  <a:schemeClr val="accent3">
                    <a:lumMod val="75000"/>
                  </a:schemeClr>
                </a:solidFill>
                <a:latin typeface="Candara" pitchFamily="34" charset="0"/>
              </a:rPr>
              <a:t>	In Phase II, </a:t>
            </a:r>
            <a:r>
              <a:rPr lang="en-US" sz="3600" b="1" dirty="0" smtClean="0">
                <a:latin typeface="Candara" pitchFamily="34" charset="0"/>
              </a:rPr>
              <a:t>the objective is to create the required ICT and support infrastructure for the Judicial System. This phase envisaged the creation and development of state-of-the art technical facilities for the judicial system such as video-conferencing, digital archives, inter-connectivity of law libraries, digitalization of legal tools like case laws and statute laws, wireless LAN, larger deployment of computer systems and allied hardware. Apart from the ICT hardware installation, there would also be development and implementation of software for judicial and administrative processes in progressively identified sections/departments/activities/processes</a:t>
            </a:r>
            <a:r>
              <a:rPr lang="en-US" dirty="0" smtClean="0"/>
              <a:t>.</a:t>
            </a:r>
            <a:endParaRPr lang="en-US" dirty="0"/>
          </a:p>
        </p:txBody>
      </p:sp>
    </p:spTree>
  </p:cSld>
  <p:clrMapOvr>
    <a:masterClrMapping/>
  </p:clrMapOvr>
  <p:transition advClick="0" advTm="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142985"/>
            <a:ext cx="8686800" cy="5357849"/>
          </a:xfrm>
        </p:spPr>
        <p:txBody>
          <a:bodyPr>
            <a:normAutofit fontScale="32500" lnSpcReduction="20000"/>
          </a:bodyPr>
          <a:lstStyle/>
          <a:p>
            <a:pPr>
              <a:buNone/>
            </a:pPr>
            <a:r>
              <a:rPr lang="en-US" dirty="0" smtClean="0"/>
              <a:t>	</a:t>
            </a:r>
          </a:p>
          <a:p>
            <a:pPr>
              <a:buNone/>
            </a:pPr>
            <a:r>
              <a:rPr lang="en-US" sz="5900" b="1" dirty="0" smtClean="0">
                <a:latin typeface="Candara" pitchFamily="34" charset="0"/>
              </a:rPr>
              <a:t>	</a:t>
            </a:r>
            <a:r>
              <a:rPr lang="en-IN" sz="5900" b="1" dirty="0" smtClean="0">
                <a:latin typeface="Candara" pitchFamily="34" charset="0"/>
              </a:rPr>
              <a:t>The government had initially rolled out the </a:t>
            </a:r>
            <a:r>
              <a:rPr lang="en-IN" sz="5900" b="1" dirty="0" err="1" smtClean="0">
                <a:latin typeface="Candara" pitchFamily="34" charset="0"/>
              </a:rPr>
              <a:t>eCourts</a:t>
            </a:r>
            <a:r>
              <a:rPr lang="en-IN" sz="5900" b="1" dirty="0" smtClean="0">
                <a:latin typeface="Candara" pitchFamily="34" charset="0"/>
              </a:rPr>
              <a:t> project to provide courts with the necessary hardware and software applications to deliver e-services to citizens and to monitor and manage the daily functioning of courts. Phase I of the project has already seen computerisation of over 13000 district and subordinate courts. 95% of this phase is reportedly complete including an operational e-Courts portal and a number of other initiatives:</a:t>
            </a:r>
          </a:p>
          <a:p>
            <a:pPr>
              <a:buNone/>
            </a:pPr>
            <a:endParaRPr lang="en-US" sz="5900" b="1" dirty="0" smtClean="0">
              <a:latin typeface="Candara" pitchFamily="34" charset="0"/>
            </a:endParaRPr>
          </a:p>
          <a:p>
            <a:pPr lvl="0">
              <a:buNone/>
            </a:pPr>
            <a:r>
              <a:rPr lang="en-IN" sz="5900" b="1" dirty="0" smtClean="0">
                <a:latin typeface="Candara" pitchFamily="34" charset="0"/>
              </a:rPr>
              <a:t>	</a:t>
            </a:r>
            <a:r>
              <a:rPr lang="en-IN" sz="5900" b="1" dirty="0" smtClean="0">
                <a:solidFill>
                  <a:schemeClr val="accent3">
                    <a:lumMod val="50000"/>
                  </a:schemeClr>
                </a:solidFill>
                <a:latin typeface="Candara" pitchFamily="34" charset="0"/>
              </a:rPr>
              <a:t>Case information has been linked to the respective courts where proceedings were held.</a:t>
            </a:r>
            <a:endParaRPr lang="en-US" sz="5900" b="1" dirty="0" smtClean="0">
              <a:solidFill>
                <a:schemeClr val="accent3">
                  <a:lumMod val="50000"/>
                </a:schemeClr>
              </a:solidFill>
              <a:latin typeface="Candara" pitchFamily="34" charset="0"/>
            </a:endParaRPr>
          </a:p>
          <a:p>
            <a:pPr lvl="0">
              <a:buNone/>
            </a:pPr>
            <a:r>
              <a:rPr lang="en-IN" sz="5900" b="1" dirty="0" smtClean="0">
                <a:latin typeface="Candara" pitchFamily="34" charset="0"/>
              </a:rPr>
              <a:t>	Courts now provide online eServices such as cause lists, case status and judgments, to litigants and public through the </a:t>
            </a:r>
            <a:r>
              <a:rPr lang="en-IN" sz="5900" b="1" dirty="0" err="1" smtClean="0">
                <a:latin typeface="Candara" pitchFamily="34" charset="0"/>
              </a:rPr>
              <a:t>eCourts</a:t>
            </a:r>
            <a:r>
              <a:rPr lang="en-IN" sz="5900" b="1" dirty="0" smtClean="0">
                <a:latin typeface="Candara" pitchFamily="34" charset="0"/>
              </a:rPr>
              <a:t> </a:t>
            </a:r>
            <a:r>
              <a:rPr lang="en-IN" sz="5900" b="1" dirty="0" smtClean="0">
                <a:latin typeface="Candara" pitchFamily="34" charset="0"/>
                <a:hlinkClick r:id="rId2"/>
              </a:rPr>
              <a:t>portal</a:t>
            </a:r>
            <a:endParaRPr lang="en-US" sz="5900" b="1" dirty="0" smtClean="0">
              <a:latin typeface="Candara" pitchFamily="34" charset="0"/>
            </a:endParaRPr>
          </a:p>
          <a:p>
            <a:pPr lvl="0">
              <a:buNone/>
            </a:pPr>
            <a:r>
              <a:rPr lang="en-IN" sz="5900" b="1" dirty="0" smtClean="0">
                <a:latin typeface="Candara" pitchFamily="34" charset="0"/>
              </a:rPr>
              <a:t>	</a:t>
            </a:r>
            <a:r>
              <a:rPr lang="en-IN" sz="5900" b="1" dirty="0" smtClean="0">
                <a:solidFill>
                  <a:schemeClr val="accent3">
                    <a:lumMod val="50000"/>
                  </a:schemeClr>
                </a:solidFill>
                <a:latin typeface="Candara" pitchFamily="34" charset="0"/>
              </a:rPr>
              <a:t>Citizens can access the case status information of over 5 </a:t>
            </a:r>
            <a:r>
              <a:rPr lang="en-IN" sz="5900" b="1" dirty="0" err="1" smtClean="0">
                <a:solidFill>
                  <a:schemeClr val="accent3">
                    <a:lumMod val="50000"/>
                  </a:schemeClr>
                </a:solidFill>
                <a:latin typeface="Candara" pitchFamily="34" charset="0"/>
              </a:rPr>
              <a:t>crore</a:t>
            </a:r>
            <a:r>
              <a:rPr lang="en-IN" sz="5900" b="1" dirty="0" smtClean="0">
                <a:solidFill>
                  <a:schemeClr val="accent3">
                    <a:lumMod val="50000"/>
                  </a:schemeClr>
                </a:solidFill>
                <a:latin typeface="Candara" pitchFamily="34" charset="0"/>
              </a:rPr>
              <a:t> pending and decided cases and more than one </a:t>
            </a:r>
            <a:r>
              <a:rPr lang="en-IN" sz="5900" b="1" dirty="0" err="1" smtClean="0">
                <a:solidFill>
                  <a:schemeClr val="accent3">
                    <a:lumMod val="50000"/>
                  </a:schemeClr>
                </a:solidFill>
                <a:latin typeface="Candara" pitchFamily="34" charset="0"/>
              </a:rPr>
              <a:t>crore</a:t>
            </a:r>
            <a:r>
              <a:rPr lang="en-IN" sz="5900" b="1" dirty="0" smtClean="0">
                <a:solidFill>
                  <a:schemeClr val="accent3">
                    <a:lumMod val="50000"/>
                  </a:schemeClr>
                </a:solidFill>
                <a:latin typeface="Candara" pitchFamily="34" charset="0"/>
              </a:rPr>
              <a:t> orders/ judgments are available online</a:t>
            </a:r>
            <a:endParaRPr lang="en-US" sz="5900" b="1" dirty="0" smtClean="0">
              <a:solidFill>
                <a:schemeClr val="accent3">
                  <a:lumMod val="50000"/>
                </a:schemeClr>
              </a:solidFill>
              <a:latin typeface="Candara" pitchFamily="34" charset="0"/>
            </a:endParaRPr>
          </a:p>
          <a:p>
            <a:pPr lvl="0">
              <a:buNone/>
            </a:pPr>
            <a:r>
              <a:rPr lang="en-IN" sz="5900" b="1" dirty="0" smtClean="0">
                <a:latin typeface="Candara" pitchFamily="34" charset="0"/>
              </a:rPr>
              <a:t>	Judicial Service Centre at the court complexes provide services to litigants and lawyers</a:t>
            </a:r>
            <a:endParaRPr lang="en-US" sz="5900" b="1" dirty="0" smtClean="0">
              <a:latin typeface="Candara" pitchFamily="34" charset="0"/>
            </a:endParaRPr>
          </a:p>
          <a:p>
            <a:pPr lvl="0">
              <a:buNone/>
            </a:pPr>
            <a:r>
              <a:rPr lang="en-IN" sz="5900" b="1" dirty="0" smtClean="0">
                <a:latin typeface="Candara" pitchFamily="34" charset="0"/>
              </a:rPr>
              <a:t>	</a:t>
            </a:r>
            <a:r>
              <a:rPr lang="en-IN" sz="5900" b="1" dirty="0" smtClean="0">
                <a:solidFill>
                  <a:schemeClr val="accent3">
                    <a:lumMod val="50000"/>
                  </a:schemeClr>
                </a:solidFill>
                <a:latin typeface="Candara" pitchFamily="34" charset="0"/>
              </a:rPr>
              <a:t>According to this </a:t>
            </a:r>
            <a:r>
              <a:rPr lang="en-IN" sz="5900" b="1" dirty="0" smtClean="0">
                <a:solidFill>
                  <a:schemeClr val="accent3">
                    <a:lumMod val="50000"/>
                  </a:schemeClr>
                </a:solidFill>
                <a:latin typeface="Candara" pitchFamily="34" charset="0"/>
                <a:hlinkClick r:id="rId3"/>
              </a:rPr>
              <a:t>source</a:t>
            </a:r>
            <a:r>
              <a:rPr lang="en-IN" sz="5900" b="1" dirty="0" smtClean="0">
                <a:solidFill>
                  <a:schemeClr val="accent3">
                    <a:lumMod val="50000"/>
                  </a:schemeClr>
                </a:solidFill>
                <a:latin typeface="Candara" pitchFamily="34" charset="0"/>
              </a:rPr>
              <a:t>, 14,000 judicial officers have been trained on the use of the Linux OS </a:t>
            </a:r>
            <a:r>
              <a:rPr lang="en-IN" sz="5900" b="1" dirty="0" err="1" smtClean="0">
                <a:solidFill>
                  <a:schemeClr val="accent3">
                    <a:lumMod val="50000"/>
                  </a:schemeClr>
                </a:solidFill>
                <a:latin typeface="Candara" pitchFamily="34" charset="0"/>
              </a:rPr>
              <a:t>Ubuntu</a:t>
            </a:r>
            <a:r>
              <a:rPr lang="en-IN" sz="5900" b="1" dirty="0" smtClean="0">
                <a:solidFill>
                  <a:schemeClr val="accent3">
                    <a:lumMod val="50000"/>
                  </a:schemeClr>
                </a:solidFill>
                <a:latin typeface="Candara" pitchFamily="34" charset="0"/>
              </a:rPr>
              <a:t> and 4,000 court staff has been trained to operate the CIS software</a:t>
            </a:r>
            <a:endParaRPr lang="en-US" sz="5900" b="1" dirty="0" smtClean="0">
              <a:solidFill>
                <a:schemeClr val="accent3">
                  <a:lumMod val="50000"/>
                </a:schemeClr>
              </a:solidFill>
              <a:latin typeface="Candara" pitchFamily="34" charset="0"/>
            </a:endParaRPr>
          </a:p>
          <a:p>
            <a:pPr lvl="0">
              <a:buNone/>
            </a:pPr>
            <a:r>
              <a:rPr lang="en-IN" sz="5900" b="1" dirty="0" smtClean="0">
                <a:latin typeface="Candara" pitchFamily="34" charset="0"/>
              </a:rPr>
              <a:t>	ICT infrastructure of the Supreme Court and High Court has been upgraded and 14,309 judicial officers have been provided laptops</a:t>
            </a:r>
            <a:endParaRPr lang="en-US" sz="5900" b="1" dirty="0" smtClean="0">
              <a:latin typeface="Candara" pitchFamily="34" charset="0"/>
            </a:endParaRPr>
          </a:p>
          <a:p>
            <a:pPr>
              <a:buNone/>
            </a:pPr>
            <a:endParaRPr lang="en-US" sz="5900" b="1" dirty="0">
              <a:latin typeface="Candara" pitchFamily="34" charset="0"/>
            </a:endParaRPr>
          </a:p>
        </p:txBody>
      </p:sp>
    </p:spTree>
  </p:cSld>
  <p:clrMapOvr>
    <a:masterClrMapping/>
  </p:clrMapOvr>
  <p:transition advClick="0" advTm="3000"/>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207</TotalTime>
  <Words>353</Words>
  <Application>Microsoft Office PowerPoint</Application>
  <PresentationFormat>On-screen Show (4:3)</PresentationFormat>
  <Paragraphs>113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      National judicial data grid ( njdg)</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Analyst</dc:creator>
  <cp:lastModifiedBy>admin</cp:lastModifiedBy>
  <cp:revision>26</cp:revision>
  <dcterms:created xsi:type="dcterms:W3CDTF">2016-02-17T08:12:02Z</dcterms:created>
  <dcterms:modified xsi:type="dcterms:W3CDTF">2016-02-20T02:45:27Z</dcterms:modified>
</cp:coreProperties>
</file>